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2" r:id="rId2"/>
    <p:sldId id="265" r:id="rId3"/>
    <p:sldId id="263" r:id="rId4"/>
    <p:sldId id="266" r:id="rId5"/>
    <p:sldId id="330" r:id="rId6"/>
    <p:sldId id="331" r:id="rId7"/>
    <p:sldId id="332" r:id="rId8"/>
    <p:sldId id="333" r:id="rId9"/>
    <p:sldId id="298" r:id="rId10"/>
    <p:sldId id="273" r:id="rId11"/>
    <p:sldId id="305" r:id="rId12"/>
    <p:sldId id="334" r:id="rId13"/>
    <p:sldId id="335" r:id="rId14"/>
    <p:sldId id="304" r:id="rId15"/>
    <p:sldId id="323" r:id="rId16"/>
    <p:sldId id="306" r:id="rId17"/>
    <p:sldId id="324" r:id="rId18"/>
    <p:sldId id="326" r:id="rId19"/>
    <p:sldId id="325" r:id="rId20"/>
    <p:sldId id="336" r:id="rId21"/>
    <p:sldId id="327" r:id="rId22"/>
    <p:sldId id="328" r:id="rId23"/>
    <p:sldId id="293" r:id="rId24"/>
    <p:sldId id="277" r:id="rId25"/>
    <p:sldId id="337" r:id="rId26"/>
    <p:sldId id="338" r:id="rId27"/>
  </p:sldIdLst>
  <p:sldSz cx="9144000" cy="5143500" type="screen16x9"/>
  <p:notesSz cx="6858000" cy="9144000"/>
  <p:embeddedFontLst>
    <p:embeddedFont>
      <p:font typeface="Tmon몬소리 Black" panose="020B0600000101010101" charset="-127"/>
      <p:bold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LAB디지털" panose="02020603020101020101" pitchFamily="18" charset="-127"/>
      <p:regular r:id="rId33"/>
    </p:embeddedFont>
    <p:embeddedFont>
      <p:font typeface="Rix열정도" panose="00000500000000000000" pitchFamily="2" charset="-127"/>
      <p:regular r:id="rId34"/>
    </p:embeddedFont>
    <p:embeddedFont>
      <p:font typeface="나눔스퀘어 Bold" panose="020B0600000101010101" pitchFamily="50" charset="-127"/>
      <p:bold r:id="rId35"/>
    </p:embeddedFont>
    <p:embeddedFont>
      <p:font typeface="나눔스퀘어 ExtraBold" panose="020B0600000101010101" pitchFamily="50" charset="-127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62" userDrawn="1">
          <p15:clr>
            <a:srgbClr val="A4A3A4"/>
          </p15:clr>
        </p15:guide>
        <p15:guide id="2" pos="234" userDrawn="1">
          <p15:clr>
            <a:srgbClr val="A4A3A4"/>
          </p15:clr>
        </p15:guide>
        <p15:guide id="3" pos="4241">
          <p15:clr>
            <a:srgbClr val="A4A3A4"/>
          </p15:clr>
        </p15:guide>
        <p15:guide id="4" pos="83" userDrawn="1">
          <p15:clr>
            <a:srgbClr val="A4A3A4"/>
          </p15:clr>
        </p15:guide>
        <p15:guide id="5" orient="horz" pos="12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6500"/>
    <a:srgbClr val="A22E5A"/>
    <a:srgbClr val="0A5FCC"/>
    <a:srgbClr val="FFD500"/>
    <a:srgbClr val="C6E1F4"/>
    <a:srgbClr val="C6E190"/>
    <a:srgbClr val="1B1853"/>
    <a:srgbClr val="EAEFD5"/>
    <a:srgbClr val="004E4B"/>
    <a:srgbClr val="0036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39" d="100"/>
          <a:sy n="139" d="100"/>
        </p:scale>
        <p:origin x="804" y="126"/>
      </p:cViewPr>
      <p:guideLst>
        <p:guide orient="horz" pos="562"/>
        <p:guide pos="234"/>
        <p:guide pos="4241"/>
        <p:guide pos="83"/>
        <p:guide orient="horz" pos="12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59999" cy="59999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강환수" userId="f1cac8d9-9172-4d6c-9b10-74cb51d57900" providerId="ADAL" clId="{4A53EF31-C01F-4492-B66A-386AE6CA5884}"/>
    <pc:docChg chg="undo custSel modSld">
      <pc:chgData name="강환수" userId="f1cac8d9-9172-4d6c-9b10-74cb51d57900" providerId="ADAL" clId="{4A53EF31-C01F-4492-B66A-386AE6CA5884}" dt="2023-12-05T01:24:33.431" v="128" actId="20577"/>
      <pc:docMkLst>
        <pc:docMk/>
      </pc:docMkLst>
      <pc:sldChg chg="modSp">
        <pc:chgData name="강환수" userId="f1cac8d9-9172-4d6c-9b10-74cb51d57900" providerId="ADAL" clId="{4A53EF31-C01F-4492-B66A-386AE6CA5884}" dt="2023-12-05T00:57:39.454" v="5" actId="6549"/>
        <pc:sldMkLst>
          <pc:docMk/>
          <pc:sldMk cId="1652417278" sldId="263"/>
        </pc:sldMkLst>
        <pc:spChg chg="mod">
          <ac:chgData name="강환수" userId="f1cac8d9-9172-4d6c-9b10-74cb51d57900" providerId="ADAL" clId="{4A53EF31-C01F-4492-B66A-386AE6CA5884}" dt="2023-12-05T00:57:39.454" v="5" actId="6549"/>
          <ac:spMkLst>
            <pc:docMk/>
            <pc:sldMk cId="1652417278" sldId="263"/>
            <ac:spMk id="2" creationId="{00000000-0000-0000-0000-000000000000}"/>
          </ac:spMkLst>
        </pc:spChg>
      </pc:sldChg>
      <pc:sldChg chg="modSp">
        <pc:chgData name="강환수" userId="f1cac8d9-9172-4d6c-9b10-74cb51d57900" providerId="ADAL" clId="{4A53EF31-C01F-4492-B66A-386AE6CA5884}" dt="2023-12-05T00:57:26.033" v="3" actId="6549"/>
        <pc:sldMkLst>
          <pc:docMk/>
          <pc:sldMk cId="1838683619" sldId="265"/>
        </pc:sldMkLst>
        <pc:spChg chg="mod">
          <ac:chgData name="강환수" userId="f1cac8d9-9172-4d6c-9b10-74cb51d57900" providerId="ADAL" clId="{4A53EF31-C01F-4492-B66A-386AE6CA5884}" dt="2023-12-05T00:57:26.033" v="3" actId="6549"/>
          <ac:spMkLst>
            <pc:docMk/>
            <pc:sldMk cId="1838683619" sldId="265"/>
            <ac:spMk id="18" creationId="{00000000-0000-0000-0000-000000000000}"/>
          </ac:spMkLst>
        </pc:spChg>
      </pc:sldChg>
      <pc:sldChg chg="modSp">
        <pc:chgData name="강환수" userId="f1cac8d9-9172-4d6c-9b10-74cb51d57900" providerId="ADAL" clId="{4A53EF31-C01F-4492-B66A-386AE6CA5884}" dt="2023-12-05T01:10:09.626" v="99" actId="20577"/>
        <pc:sldMkLst>
          <pc:docMk/>
          <pc:sldMk cId="3841015878" sldId="273"/>
        </pc:sldMkLst>
        <pc:spChg chg="mod">
          <ac:chgData name="강환수" userId="f1cac8d9-9172-4d6c-9b10-74cb51d57900" providerId="ADAL" clId="{4A53EF31-C01F-4492-B66A-386AE6CA5884}" dt="2023-12-05T01:10:09.626" v="99" actId="20577"/>
          <ac:spMkLst>
            <pc:docMk/>
            <pc:sldMk cId="3841015878" sldId="273"/>
            <ac:spMk id="2" creationId="{00000000-0000-0000-0000-000000000000}"/>
          </ac:spMkLst>
        </pc:spChg>
      </pc:sldChg>
      <pc:sldChg chg="modSp">
        <pc:chgData name="강환수" userId="f1cac8d9-9172-4d6c-9b10-74cb51d57900" providerId="ADAL" clId="{4A53EF31-C01F-4492-B66A-386AE6CA5884}" dt="2023-12-05T01:17:02.442" v="108" actId="20577"/>
        <pc:sldMkLst>
          <pc:docMk/>
          <pc:sldMk cId="826810204" sldId="327"/>
        </pc:sldMkLst>
        <pc:spChg chg="mod">
          <ac:chgData name="강환수" userId="f1cac8d9-9172-4d6c-9b10-74cb51d57900" providerId="ADAL" clId="{4A53EF31-C01F-4492-B66A-386AE6CA5884}" dt="2023-12-05T01:17:02.442" v="108" actId="20577"/>
          <ac:spMkLst>
            <pc:docMk/>
            <pc:sldMk cId="826810204" sldId="327"/>
            <ac:spMk id="28" creationId="{04932139-E428-6D39-C670-40AE56B8CC04}"/>
          </ac:spMkLst>
        </pc:spChg>
      </pc:sldChg>
      <pc:sldChg chg="addSp delSp modSp">
        <pc:chgData name="강환수" userId="f1cac8d9-9172-4d6c-9b10-74cb51d57900" providerId="ADAL" clId="{4A53EF31-C01F-4492-B66A-386AE6CA5884}" dt="2023-12-05T01:19:45.001" v="123" actId="1036"/>
        <pc:sldMkLst>
          <pc:docMk/>
          <pc:sldMk cId="1182645734" sldId="328"/>
        </pc:sldMkLst>
        <pc:picChg chg="del">
          <ac:chgData name="강환수" userId="f1cac8d9-9172-4d6c-9b10-74cb51d57900" providerId="ADAL" clId="{4A53EF31-C01F-4492-B66A-386AE6CA5884}" dt="2023-12-05T01:19:18.232" v="109" actId="478"/>
          <ac:picMkLst>
            <pc:docMk/>
            <pc:sldMk cId="1182645734" sldId="328"/>
            <ac:picMk id="3" creationId="{675E9CD9-E3F9-090D-8A9E-29F2519E098B}"/>
          </ac:picMkLst>
        </pc:picChg>
        <pc:picChg chg="add mod">
          <ac:chgData name="강환수" userId="f1cac8d9-9172-4d6c-9b10-74cb51d57900" providerId="ADAL" clId="{4A53EF31-C01F-4492-B66A-386AE6CA5884}" dt="2023-12-05T01:19:45.001" v="123" actId="1036"/>
          <ac:picMkLst>
            <pc:docMk/>
            <pc:sldMk cId="1182645734" sldId="328"/>
            <ac:picMk id="11" creationId="{C7BE7389-3D9C-4E36-BD5E-10983DBFC29D}"/>
          </ac:picMkLst>
        </pc:picChg>
      </pc:sldChg>
      <pc:sldChg chg="modSp">
        <pc:chgData name="강환수" userId="f1cac8d9-9172-4d6c-9b10-74cb51d57900" providerId="ADAL" clId="{4A53EF31-C01F-4492-B66A-386AE6CA5884}" dt="2023-12-05T01:24:33.431" v="128" actId="20577"/>
        <pc:sldMkLst>
          <pc:docMk/>
          <pc:sldMk cId="1015195808" sldId="332"/>
        </pc:sldMkLst>
        <pc:spChg chg="mod">
          <ac:chgData name="강환수" userId="f1cac8d9-9172-4d6c-9b10-74cb51d57900" providerId="ADAL" clId="{4A53EF31-C01F-4492-B66A-386AE6CA5884}" dt="2023-12-05T01:24:33.431" v="128" actId="20577"/>
          <ac:spMkLst>
            <pc:docMk/>
            <pc:sldMk cId="1015195808" sldId="332"/>
            <ac:spMk id="6" creationId="{5F11CEE0-4300-B2A5-C812-FB9622F29667}"/>
          </ac:spMkLst>
        </pc:spChg>
      </pc:sldChg>
      <pc:sldChg chg="modSp">
        <pc:chgData name="강환수" userId="f1cac8d9-9172-4d6c-9b10-74cb51d57900" providerId="ADAL" clId="{4A53EF31-C01F-4492-B66A-386AE6CA5884}" dt="2023-12-05T01:10:57.402" v="100" actId="20577"/>
        <pc:sldMkLst>
          <pc:docMk/>
          <pc:sldMk cId="127846310" sldId="334"/>
        </pc:sldMkLst>
        <pc:spChg chg="mod">
          <ac:chgData name="강환수" userId="f1cac8d9-9172-4d6c-9b10-74cb51d57900" providerId="ADAL" clId="{4A53EF31-C01F-4492-B66A-386AE6CA5884}" dt="2023-12-05T01:10:57.402" v="100" actId="20577"/>
          <ac:spMkLst>
            <pc:docMk/>
            <pc:sldMk cId="127846310" sldId="334"/>
            <ac:spMk id="54" creationId="{54BFCEE0-1D2D-55AA-F2AE-CE9374DF8D2F}"/>
          </ac:spMkLst>
        </pc:spChg>
      </pc:sldChg>
    </pc:docChg>
  </pc:docChgLst>
  <pc:docChgLst>
    <pc:chgData name=" " userId="f1cac8d9-9172-4d6c-9b10-74cb51d57900" providerId="ADAL" clId="{8A5F83A4-4DF2-42CE-A3C7-17C60D8F5E51}"/>
    <pc:docChg chg="modSld">
      <pc:chgData name=" " userId="f1cac8d9-9172-4d6c-9b10-74cb51d57900" providerId="ADAL" clId="{8A5F83A4-4DF2-42CE-A3C7-17C60D8F5E51}" dt="2023-12-06T09:55:47.687" v="16" actId="1038"/>
      <pc:docMkLst>
        <pc:docMk/>
      </pc:docMkLst>
      <pc:sldChg chg="modSp">
        <pc:chgData name=" " userId="f1cac8d9-9172-4d6c-9b10-74cb51d57900" providerId="ADAL" clId="{8A5F83A4-4DF2-42CE-A3C7-17C60D8F5E51}" dt="2023-12-06T09:54:05.590" v="10"/>
        <pc:sldMkLst>
          <pc:docMk/>
          <pc:sldMk cId="3119296198" sldId="266"/>
        </pc:sldMkLst>
        <pc:spChg chg="mod">
          <ac:chgData name=" " userId="f1cac8d9-9172-4d6c-9b10-74cb51d57900" providerId="ADAL" clId="{8A5F83A4-4DF2-42CE-A3C7-17C60D8F5E51}" dt="2023-12-06T09:54:05.590" v="10"/>
          <ac:spMkLst>
            <pc:docMk/>
            <pc:sldMk cId="3119296198" sldId="266"/>
            <ac:spMk id="11" creationId="{C44F1C22-8474-9F37-DDA0-72B12456EE59}"/>
          </ac:spMkLst>
        </pc:spChg>
      </pc:sldChg>
      <pc:sldChg chg="modSp">
        <pc:chgData name=" " userId="f1cac8d9-9172-4d6c-9b10-74cb51d57900" providerId="ADAL" clId="{8A5F83A4-4DF2-42CE-A3C7-17C60D8F5E51}" dt="2023-12-06T09:55:47.687" v="16" actId="1038"/>
        <pc:sldMkLst>
          <pc:docMk/>
          <pc:sldMk cId="1736037600" sldId="298"/>
        </pc:sldMkLst>
        <pc:picChg chg="mod">
          <ac:chgData name=" " userId="f1cac8d9-9172-4d6c-9b10-74cb51d57900" providerId="ADAL" clId="{8A5F83A4-4DF2-42CE-A3C7-17C60D8F5E51}" dt="2023-12-06T09:55:47.687" v="16" actId="1038"/>
          <ac:picMkLst>
            <pc:docMk/>
            <pc:sldMk cId="1736037600" sldId="298"/>
            <ac:picMk id="5" creationId="{F0F952CC-F2A9-965F-C900-556039B38B4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casio\매\2023_작업\04. [모션파크]동양미래대_오픈소스_ppt\02.프로토\데이터분석\intro_b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casio\매\2023_작업\04. [모션파크]동양미래대_오픈소스_ppt\02.프로토\데이터분석\intro_obj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casio\매\2023_작업\04. [모션파크]동양미래대_오픈소스_ppt\02.프로토\데이터분석\intro_txt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9173DE-F58B-82AD-84A5-D462DE19E914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B72C6-CC3A-49A8-9F83-AC7B14FE63E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88659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casio\매\2023_작업\04. [모션파크]동양미래대_오픈소스_ppt\07.UI시안\학습목표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 userDrawn="1"/>
        </p:nvSpPr>
        <p:spPr>
          <a:xfrm>
            <a:off x="0" y="-6890"/>
            <a:ext cx="6732588" cy="287470"/>
          </a:xfrm>
          <a:prstGeom prst="rect">
            <a:avLst/>
          </a:prstGeom>
          <a:solidFill>
            <a:srgbClr val="1B1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 userDrawn="1"/>
        </p:nvGrpSpPr>
        <p:grpSpPr>
          <a:xfrm>
            <a:off x="5043056" y="-6890"/>
            <a:ext cx="2233275" cy="287470"/>
            <a:chOff x="-4581525" y="1349375"/>
            <a:chExt cx="9385300" cy="1208088"/>
          </a:xfrm>
        </p:grpSpPr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-4581525" y="1349375"/>
              <a:ext cx="8272463" cy="1208088"/>
            </a:xfrm>
            <a:custGeom>
              <a:avLst/>
              <a:gdLst>
                <a:gd name="T0" fmla="*/ 15633 w 15633"/>
                <a:gd name="T1" fmla="*/ 2284 h 2284"/>
                <a:gd name="T2" fmla="*/ 0 w 15633"/>
                <a:gd name="T3" fmla="*/ 2284 h 2284"/>
                <a:gd name="T4" fmla="*/ 0 w 15633"/>
                <a:gd name="T5" fmla="*/ 0 h 2284"/>
                <a:gd name="T6" fmla="*/ 14372 w 15633"/>
                <a:gd name="T7" fmla="*/ 0 h 2284"/>
                <a:gd name="T8" fmla="*/ 15633 w 15633"/>
                <a:gd name="T9" fmla="*/ 2284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33" h="2284">
                  <a:moveTo>
                    <a:pt x="15633" y="2284"/>
                  </a:moveTo>
                  <a:lnTo>
                    <a:pt x="0" y="2284"/>
                  </a:lnTo>
                  <a:lnTo>
                    <a:pt x="0" y="0"/>
                  </a:lnTo>
                  <a:lnTo>
                    <a:pt x="14372" y="0"/>
                  </a:lnTo>
                  <a:lnTo>
                    <a:pt x="15633" y="2284"/>
                  </a:lnTo>
                  <a:close/>
                </a:path>
              </a:pathLst>
            </a:custGeom>
            <a:solidFill>
              <a:srgbClr val="1B18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187700" y="1349375"/>
              <a:ext cx="957263" cy="1208088"/>
            </a:xfrm>
            <a:custGeom>
              <a:avLst/>
              <a:gdLst>
                <a:gd name="T0" fmla="*/ 0 w 1809"/>
                <a:gd name="T1" fmla="*/ 0 h 2284"/>
                <a:gd name="T2" fmla="*/ 548 w 1809"/>
                <a:gd name="T3" fmla="*/ 0 h 2284"/>
                <a:gd name="T4" fmla="*/ 1809 w 1809"/>
                <a:gd name="T5" fmla="*/ 2284 h 2284"/>
                <a:gd name="T6" fmla="*/ 1262 w 1809"/>
                <a:gd name="T7" fmla="*/ 2284 h 2284"/>
                <a:gd name="T8" fmla="*/ 0 w 1809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9" h="2284">
                  <a:moveTo>
                    <a:pt x="0" y="0"/>
                  </a:moveTo>
                  <a:lnTo>
                    <a:pt x="548" y="0"/>
                  </a:lnTo>
                  <a:lnTo>
                    <a:pt x="1809" y="2284"/>
                  </a:lnTo>
                  <a:lnTo>
                    <a:pt x="1262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auto">
            <a:xfrm>
              <a:off x="3635375" y="1349375"/>
              <a:ext cx="885825" cy="1208088"/>
            </a:xfrm>
            <a:custGeom>
              <a:avLst/>
              <a:gdLst>
                <a:gd name="T0" fmla="*/ 0 w 1673"/>
                <a:gd name="T1" fmla="*/ 0 h 2284"/>
                <a:gd name="T2" fmla="*/ 413 w 1673"/>
                <a:gd name="T3" fmla="*/ 0 h 2284"/>
                <a:gd name="T4" fmla="*/ 1673 w 1673"/>
                <a:gd name="T5" fmla="*/ 2284 h 2284"/>
                <a:gd name="T6" fmla="*/ 1261 w 1673"/>
                <a:gd name="T7" fmla="*/ 2284 h 2284"/>
                <a:gd name="T8" fmla="*/ 0 w 1673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3" h="2284">
                  <a:moveTo>
                    <a:pt x="0" y="0"/>
                  </a:moveTo>
                  <a:lnTo>
                    <a:pt x="413" y="0"/>
                  </a:lnTo>
                  <a:lnTo>
                    <a:pt x="1673" y="2284"/>
                  </a:lnTo>
                  <a:lnTo>
                    <a:pt x="1261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4025900" y="1349375"/>
              <a:ext cx="777875" cy="1208088"/>
            </a:xfrm>
            <a:custGeom>
              <a:avLst/>
              <a:gdLst>
                <a:gd name="T0" fmla="*/ 0 w 1468"/>
                <a:gd name="T1" fmla="*/ 0 h 2284"/>
                <a:gd name="T2" fmla="*/ 208 w 1468"/>
                <a:gd name="T3" fmla="*/ 0 h 2284"/>
                <a:gd name="T4" fmla="*/ 1468 w 1468"/>
                <a:gd name="T5" fmla="*/ 2284 h 2284"/>
                <a:gd name="T6" fmla="*/ 1262 w 1468"/>
                <a:gd name="T7" fmla="*/ 2284 h 2284"/>
                <a:gd name="T8" fmla="*/ 0 w 1468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8" h="2284">
                  <a:moveTo>
                    <a:pt x="0" y="0"/>
                  </a:moveTo>
                  <a:lnTo>
                    <a:pt x="208" y="0"/>
                  </a:lnTo>
                  <a:lnTo>
                    <a:pt x="1468" y="2284"/>
                  </a:lnTo>
                  <a:lnTo>
                    <a:pt x="1262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0" name="TextBox 9"/>
          <p:cNvSpPr txBox="1"/>
          <p:nvPr userDrawn="1"/>
        </p:nvSpPr>
        <p:spPr>
          <a:xfrm>
            <a:off x="0" y="-65734"/>
            <a:ext cx="231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spc="300" dirty="0">
                <a:solidFill>
                  <a:schemeClr val="accent3"/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학습개요</a:t>
            </a:r>
            <a:r>
              <a:rPr lang="ko-KR" altLang="en-US" sz="1800" spc="300" dirty="0">
                <a:solidFill>
                  <a:schemeClr val="bg1"/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와 </a:t>
            </a:r>
            <a:r>
              <a:rPr lang="ko-KR" altLang="en-US" sz="1800" spc="300" dirty="0">
                <a:solidFill>
                  <a:schemeClr val="accent3"/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학습목표</a:t>
            </a:r>
            <a:endParaRPr lang="en-US" altLang="ko-KR" sz="1800" spc="300" dirty="0">
              <a:solidFill>
                <a:schemeClr val="bg1"/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  <p:pic>
        <p:nvPicPr>
          <p:cNvPr id="11" name="그림 10" descr="PPT_스타일(교육 2종)_2,3_슬기 수정-23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524328" y="64316"/>
            <a:ext cx="1512168" cy="181233"/>
          </a:xfrm>
          <a:prstGeom prst="rect">
            <a:avLst/>
          </a:prstGeom>
        </p:spPr>
      </p:pic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D62ED5F2-3CF7-48D1-07D5-60DEBCDF7507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B72C6-CC3A-49A8-9F83-AC7B14FE63E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7350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:\Users\casio\매\2023_작업\04. [모션파크]동양미래대_깃과깃허브\07.UI시안\시안\icon\정리.emf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" r="18232"/>
          <a:stretch/>
        </p:blipFill>
        <p:spPr bwMode="auto">
          <a:xfrm>
            <a:off x="0" y="280766"/>
            <a:ext cx="9144000" cy="487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1"/>
          <a:stretch/>
        </p:blipFill>
        <p:spPr bwMode="auto">
          <a:xfrm>
            <a:off x="0" y="280765"/>
            <a:ext cx="9139471" cy="486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717" y="280766"/>
            <a:ext cx="8666036" cy="487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9" t="11188" b="22182"/>
          <a:stretch/>
        </p:blipFill>
        <p:spPr bwMode="auto">
          <a:xfrm>
            <a:off x="-1" y="-6221"/>
            <a:ext cx="9144001" cy="5147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CE2E7B21-6C47-6DEC-D0D3-FD8A5478E71B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B72C6-CC3A-49A8-9F83-AC7B14FE63E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0699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0" y="-65734"/>
            <a:ext cx="488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accent3"/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01. </a:t>
            </a:r>
            <a:endParaRPr lang="en-US" altLang="ko-KR" sz="1800" dirty="0">
              <a:solidFill>
                <a:schemeClr val="bg1"/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295016" y="-3720"/>
            <a:ext cx="1600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figure</a:t>
            </a:r>
            <a:r>
              <a:rPr lang="ko-KR" altLang="en-US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와 </a:t>
            </a:r>
            <a:r>
              <a:rPr lang="en-US" altLang="ko-KR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subplot</a:t>
            </a: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C8DFF46C-7DAD-ACB9-C4ED-DE85B4E3C015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B72C6-CC3A-49A8-9F83-AC7B14FE63E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6478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0" y="-65734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accent3"/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02. </a:t>
            </a:r>
            <a:endParaRPr lang="en-US" altLang="ko-KR" sz="1800" dirty="0">
              <a:solidFill>
                <a:schemeClr val="bg1"/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344363" y="-3720"/>
            <a:ext cx="23503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figure </a:t>
            </a:r>
            <a:r>
              <a:rPr lang="ko-KR" altLang="en-US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내부 부분 그림 </a:t>
            </a:r>
            <a:r>
              <a:rPr lang="en-US" altLang="ko-KR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axes </a:t>
            </a: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5AE75262-0590-6F1F-2887-0BA6E49122E6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B72C6-CC3A-49A8-9F83-AC7B14FE63E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3788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0" y="-65734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accent3"/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03. </a:t>
            </a:r>
            <a:endParaRPr lang="en-US" altLang="ko-KR" sz="1800" dirty="0">
              <a:solidFill>
                <a:schemeClr val="bg1"/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344363" y="-3720"/>
            <a:ext cx="2637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주피터 노트북을 활용한 코딩 기초</a:t>
            </a: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B9427723-EE3D-DD15-94FB-7C827C7224DB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B72C6-CC3A-49A8-9F83-AC7B14FE63E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0661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casio\매\2023_작업\04. [모션파크]동양미래대_오픈소스_ppt\07.UI시안\학습정리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 userDrawn="1"/>
        </p:nvSpPr>
        <p:spPr>
          <a:xfrm>
            <a:off x="0" y="-6890"/>
            <a:ext cx="6732588" cy="287470"/>
          </a:xfrm>
          <a:prstGeom prst="rect">
            <a:avLst/>
          </a:prstGeom>
          <a:solidFill>
            <a:srgbClr val="1B1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5043056" y="-6890"/>
            <a:ext cx="2233275" cy="287470"/>
            <a:chOff x="-4581525" y="1349375"/>
            <a:chExt cx="9385300" cy="1208088"/>
          </a:xfrm>
        </p:grpSpPr>
        <p:sp>
          <p:nvSpPr>
            <p:cNvPr id="7" name="Freeform 6"/>
            <p:cNvSpPr>
              <a:spLocks/>
            </p:cNvSpPr>
            <p:nvPr userDrawn="1"/>
          </p:nvSpPr>
          <p:spPr bwMode="auto">
            <a:xfrm>
              <a:off x="-4581525" y="1349375"/>
              <a:ext cx="8272463" cy="1208088"/>
            </a:xfrm>
            <a:custGeom>
              <a:avLst/>
              <a:gdLst>
                <a:gd name="T0" fmla="*/ 15633 w 15633"/>
                <a:gd name="T1" fmla="*/ 2284 h 2284"/>
                <a:gd name="T2" fmla="*/ 0 w 15633"/>
                <a:gd name="T3" fmla="*/ 2284 h 2284"/>
                <a:gd name="T4" fmla="*/ 0 w 15633"/>
                <a:gd name="T5" fmla="*/ 0 h 2284"/>
                <a:gd name="T6" fmla="*/ 14372 w 15633"/>
                <a:gd name="T7" fmla="*/ 0 h 2284"/>
                <a:gd name="T8" fmla="*/ 15633 w 15633"/>
                <a:gd name="T9" fmla="*/ 2284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33" h="2284">
                  <a:moveTo>
                    <a:pt x="15633" y="2284"/>
                  </a:moveTo>
                  <a:lnTo>
                    <a:pt x="0" y="2284"/>
                  </a:lnTo>
                  <a:lnTo>
                    <a:pt x="0" y="0"/>
                  </a:lnTo>
                  <a:lnTo>
                    <a:pt x="14372" y="0"/>
                  </a:lnTo>
                  <a:lnTo>
                    <a:pt x="15633" y="2284"/>
                  </a:lnTo>
                  <a:close/>
                </a:path>
              </a:pathLst>
            </a:custGeom>
            <a:solidFill>
              <a:srgbClr val="1B18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3187700" y="1349375"/>
              <a:ext cx="957263" cy="1208088"/>
            </a:xfrm>
            <a:custGeom>
              <a:avLst/>
              <a:gdLst>
                <a:gd name="T0" fmla="*/ 0 w 1809"/>
                <a:gd name="T1" fmla="*/ 0 h 2284"/>
                <a:gd name="T2" fmla="*/ 548 w 1809"/>
                <a:gd name="T3" fmla="*/ 0 h 2284"/>
                <a:gd name="T4" fmla="*/ 1809 w 1809"/>
                <a:gd name="T5" fmla="*/ 2284 h 2284"/>
                <a:gd name="T6" fmla="*/ 1262 w 1809"/>
                <a:gd name="T7" fmla="*/ 2284 h 2284"/>
                <a:gd name="T8" fmla="*/ 0 w 1809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9" h="2284">
                  <a:moveTo>
                    <a:pt x="0" y="0"/>
                  </a:moveTo>
                  <a:lnTo>
                    <a:pt x="548" y="0"/>
                  </a:lnTo>
                  <a:lnTo>
                    <a:pt x="1809" y="2284"/>
                  </a:lnTo>
                  <a:lnTo>
                    <a:pt x="1262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3635375" y="1349375"/>
              <a:ext cx="885825" cy="1208088"/>
            </a:xfrm>
            <a:custGeom>
              <a:avLst/>
              <a:gdLst>
                <a:gd name="T0" fmla="*/ 0 w 1673"/>
                <a:gd name="T1" fmla="*/ 0 h 2284"/>
                <a:gd name="T2" fmla="*/ 413 w 1673"/>
                <a:gd name="T3" fmla="*/ 0 h 2284"/>
                <a:gd name="T4" fmla="*/ 1673 w 1673"/>
                <a:gd name="T5" fmla="*/ 2284 h 2284"/>
                <a:gd name="T6" fmla="*/ 1261 w 1673"/>
                <a:gd name="T7" fmla="*/ 2284 h 2284"/>
                <a:gd name="T8" fmla="*/ 0 w 1673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3" h="2284">
                  <a:moveTo>
                    <a:pt x="0" y="0"/>
                  </a:moveTo>
                  <a:lnTo>
                    <a:pt x="413" y="0"/>
                  </a:lnTo>
                  <a:lnTo>
                    <a:pt x="1673" y="2284"/>
                  </a:lnTo>
                  <a:lnTo>
                    <a:pt x="1261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4025900" y="1349375"/>
              <a:ext cx="777875" cy="1208088"/>
            </a:xfrm>
            <a:custGeom>
              <a:avLst/>
              <a:gdLst>
                <a:gd name="T0" fmla="*/ 0 w 1468"/>
                <a:gd name="T1" fmla="*/ 0 h 2284"/>
                <a:gd name="T2" fmla="*/ 208 w 1468"/>
                <a:gd name="T3" fmla="*/ 0 h 2284"/>
                <a:gd name="T4" fmla="*/ 1468 w 1468"/>
                <a:gd name="T5" fmla="*/ 2284 h 2284"/>
                <a:gd name="T6" fmla="*/ 1262 w 1468"/>
                <a:gd name="T7" fmla="*/ 2284 h 2284"/>
                <a:gd name="T8" fmla="*/ 0 w 1468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8" h="2284">
                  <a:moveTo>
                    <a:pt x="0" y="0"/>
                  </a:moveTo>
                  <a:lnTo>
                    <a:pt x="208" y="0"/>
                  </a:lnTo>
                  <a:lnTo>
                    <a:pt x="1468" y="2284"/>
                  </a:lnTo>
                  <a:lnTo>
                    <a:pt x="1262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" name="TextBox 1"/>
          <p:cNvSpPr txBox="1"/>
          <p:nvPr userDrawn="1"/>
        </p:nvSpPr>
        <p:spPr>
          <a:xfrm>
            <a:off x="0" y="-65734"/>
            <a:ext cx="132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spc="300" dirty="0">
                <a:solidFill>
                  <a:schemeClr val="accent3"/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Summary</a:t>
            </a:r>
            <a:endParaRPr lang="en-US" altLang="ko-KR" sz="1800" spc="300" dirty="0">
              <a:solidFill>
                <a:schemeClr val="bg1"/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  <p:pic>
        <p:nvPicPr>
          <p:cNvPr id="11" name="그림 10" descr="PPT_스타일(교육 2종)_2,3_슬기 수정-23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524328" y="64316"/>
            <a:ext cx="1512168" cy="18123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44EBAD4-2927-448C-BB7D-65534FD0CB7E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B72C6-CC3A-49A8-9F83-AC7B14FE63E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9267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C:\Users\casio\매\2023_작업\04. [모션파크]동양미래대_오픈소스_ppt\02.프로토\데이터분석\bg.png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7"/>
            <a:ext cx="9144000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 descr="PPT_스타일(교육 2종)_2,3_슬기 수정-23.png"/>
          <p:cNvPicPr>
            <a:picLocks noChangeAspect="1"/>
          </p:cNvPicPr>
          <p:nvPr userDrawn="1"/>
        </p:nvPicPr>
        <p:blipFill>
          <a:blip r:embed="rId10" cstate="print"/>
          <a:stretch>
            <a:fillRect/>
          </a:stretch>
        </p:blipFill>
        <p:spPr>
          <a:xfrm>
            <a:off x="7524328" y="64316"/>
            <a:ext cx="1512168" cy="181233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>
            <a:off x="0" y="-6890"/>
            <a:ext cx="6732588" cy="287470"/>
          </a:xfrm>
          <a:prstGeom prst="rect">
            <a:avLst/>
          </a:prstGeom>
          <a:solidFill>
            <a:srgbClr val="1B1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 userDrawn="1"/>
        </p:nvGrpSpPr>
        <p:grpSpPr>
          <a:xfrm>
            <a:off x="5043056" y="-6890"/>
            <a:ext cx="2233275" cy="287470"/>
            <a:chOff x="-4581525" y="1349375"/>
            <a:chExt cx="9385300" cy="1208088"/>
          </a:xfrm>
        </p:grpSpPr>
        <p:sp>
          <p:nvSpPr>
            <p:cNvPr id="18" name="Freeform 6"/>
            <p:cNvSpPr>
              <a:spLocks/>
            </p:cNvSpPr>
            <p:nvPr userDrawn="1"/>
          </p:nvSpPr>
          <p:spPr bwMode="auto">
            <a:xfrm>
              <a:off x="-4581525" y="1349375"/>
              <a:ext cx="8272463" cy="1208088"/>
            </a:xfrm>
            <a:custGeom>
              <a:avLst/>
              <a:gdLst>
                <a:gd name="T0" fmla="*/ 15633 w 15633"/>
                <a:gd name="T1" fmla="*/ 2284 h 2284"/>
                <a:gd name="T2" fmla="*/ 0 w 15633"/>
                <a:gd name="T3" fmla="*/ 2284 h 2284"/>
                <a:gd name="T4" fmla="*/ 0 w 15633"/>
                <a:gd name="T5" fmla="*/ 0 h 2284"/>
                <a:gd name="T6" fmla="*/ 14372 w 15633"/>
                <a:gd name="T7" fmla="*/ 0 h 2284"/>
                <a:gd name="T8" fmla="*/ 15633 w 15633"/>
                <a:gd name="T9" fmla="*/ 2284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33" h="2284">
                  <a:moveTo>
                    <a:pt x="15633" y="2284"/>
                  </a:moveTo>
                  <a:lnTo>
                    <a:pt x="0" y="2284"/>
                  </a:lnTo>
                  <a:lnTo>
                    <a:pt x="0" y="0"/>
                  </a:lnTo>
                  <a:lnTo>
                    <a:pt x="14372" y="0"/>
                  </a:lnTo>
                  <a:lnTo>
                    <a:pt x="15633" y="2284"/>
                  </a:lnTo>
                  <a:close/>
                </a:path>
              </a:pathLst>
            </a:custGeom>
            <a:solidFill>
              <a:srgbClr val="1B18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auto">
            <a:xfrm>
              <a:off x="3187700" y="1349375"/>
              <a:ext cx="957263" cy="1208088"/>
            </a:xfrm>
            <a:custGeom>
              <a:avLst/>
              <a:gdLst>
                <a:gd name="T0" fmla="*/ 0 w 1809"/>
                <a:gd name="T1" fmla="*/ 0 h 2284"/>
                <a:gd name="T2" fmla="*/ 548 w 1809"/>
                <a:gd name="T3" fmla="*/ 0 h 2284"/>
                <a:gd name="T4" fmla="*/ 1809 w 1809"/>
                <a:gd name="T5" fmla="*/ 2284 h 2284"/>
                <a:gd name="T6" fmla="*/ 1262 w 1809"/>
                <a:gd name="T7" fmla="*/ 2284 h 2284"/>
                <a:gd name="T8" fmla="*/ 0 w 1809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9" h="2284">
                  <a:moveTo>
                    <a:pt x="0" y="0"/>
                  </a:moveTo>
                  <a:lnTo>
                    <a:pt x="548" y="0"/>
                  </a:lnTo>
                  <a:lnTo>
                    <a:pt x="1809" y="2284"/>
                  </a:lnTo>
                  <a:lnTo>
                    <a:pt x="1262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8"/>
            <p:cNvSpPr>
              <a:spLocks/>
            </p:cNvSpPr>
            <p:nvPr userDrawn="1"/>
          </p:nvSpPr>
          <p:spPr bwMode="auto">
            <a:xfrm>
              <a:off x="3635375" y="1349375"/>
              <a:ext cx="885825" cy="1208088"/>
            </a:xfrm>
            <a:custGeom>
              <a:avLst/>
              <a:gdLst>
                <a:gd name="T0" fmla="*/ 0 w 1673"/>
                <a:gd name="T1" fmla="*/ 0 h 2284"/>
                <a:gd name="T2" fmla="*/ 413 w 1673"/>
                <a:gd name="T3" fmla="*/ 0 h 2284"/>
                <a:gd name="T4" fmla="*/ 1673 w 1673"/>
                <a:gd name="T5" fmla="*/ 2284 h 2284"/>
                <a:gd name="T6" fmla="*/ 1261 w 1673"/>
                <a:gd name="T7" fmla="*/ 2284 h 2284"/>
                <a:gd name="T8" fmla="*/ 0 w 1673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3" h="2284">
                  <a:moveTo>
                    <a:pt x="0" y="0"/>
                  </a:moveTo>
                  <a:lnTo>
                    <a:pt x="413" y="0"/>
                  </a:lnTo>
                  <a:lnTo>
                    <a:pt x="1673" y="2284"/>
                  </a:lnTo>
                  <a:lnTo>
                    <a:pt x="1261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9"/>
            <p:cNvSpPr>
              <a:spLocks/>
            </p:cNvSpPr>
            <p:nvPr userDrawn="1"/>
          </p:nvSpPr>
          <p:spPr bwMode="auto">
            <a:xfrm>
              <a:off x="4025900" y="1349375"/>
              <a:ext cx="777875" cy="1208088"/>
            </a:xfrm>
            <a:custGeom>
              <a:avLst/>
              <a:gdLst>
                <a:gd name="T0" fmla="*/ 0 w 1468"/>
                <a:gd name="T1" fmla="*/ 0 h 2284"/>
                <a:gd name="T2" fmla="*/ 208 w 1468"/>
                <a:gd name="T3" fmla="*/ 0 h 2284"/>
                <a:gd name="T4" fmla="*/ 1468 w 1468"/>
                <a:gd name="T5" fmla="*/ 2284 h 2284"/>
                <a:gd name="T6" fmla="*/ 1262 w 1468"/>
                <a:gd name="T7" fmla="*/ 2284 h 2284"/>
                <a:gd name="T8" fmla="*/ 0 w 1468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8" h="2284">
                  <a:moveTo>
                    <a:pt x="0" y="0"/>
                  </a:moveTo>
                  <a:lnTo>
                    <a:pt x="208" y="0"/>
                  </a:lnTo>
                  <a:lnTo>
                    <a:pt x="1468" y="2284"/>
                  </a:lnTo>
                  <a:lnTo>
                    <a:pt x="1262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8561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6" r:id="rId2"/>
    <p:sldLayoutId id="2147483650" r:id="rId3"/>
    <p:sldLayoutId id="2147483655" r:id="rId4"/>
    <p:sldLayoutId id="2147483649" r:id="rId5"/>
    <p:sldLayoutId id="2147483657" r:id="rId6"/>
    <p:sldLayoutId id="2147483658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7" Type="http://schemas.openxmlformats.org/officeDocument/2006/relationships/image" Target="../media/image22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emf"/><Relationship Id="rId5" Type="http://schemas.openxmlformats.org/officeDocument/2006/relationships/image" Target="../media/image18.wmf"/><Relationship Id="rId4" Type="http://schemas.openxmlformats.org/officeDocument/2006/relationships/image" Target="../media/image19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8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7" Type="http://schemas.openxmlformats.org/officeDocument/2006/relationships/image" Target="../media/image31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emf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7" Type="http://schemas.openxmlformats.org/officeDocument/2006/relationships/image" Target="../media/image35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18.wmf"/><Relationship Id="rId4" Type="http://schemas.openxmlformats.org/officeDocument/2006/relationships/image" Target="../media/image19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7" Type="http://schemas.openxmlformats.org/officeDocument/2006/relationships/image" Target="../media/image3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18.wmf"/><Relationship Id="rId4" Type="http://schemas.openxmlformats.org/officeDocument/2006/relationships/image" Target="../media/image19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7" Type="http://schemas.openxmlformats.org/officeDocument/2006/relationships/image" Target="../media/image39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18.wmf"/><Relationship Id="rId4" Type="http://schemas.openxmlformats.org/officeDocument/2006/relationships/image" Target="../media/image19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18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모서리가 둥근 직사각형 36"/>
          <p:cNvSpPr/>
          <p:nvPr/>
        </p:nvSpPr>
        <p:spPr>
          <a:xfrm>
            <a:off x="1549610" y="2787774"/>
            <a:ext cx="6044781" cy="504056"/>
          </a:xfrm>
          <a:prstGeom prst="roundRect">
            <a:avLst>
              <a:gd name="adj" fmla="val 50000"/>
            </a:avLst>
          </a:prstGeom>
          <a:solidFill>
            <a:srgbClr val="1B1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Lecture 12. 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matplotlib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figure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axes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02346" y="3670920"/>
            <a:ext cx="45393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 err="1">
                <a:ln w="18415" cmpd="sng">
                  <a:noFill/>
                  <a:prstDash val="solid"/>
                </a:ln>
                <a:solidFill>
                  <a:schemeClr val="accent2"/>
                </a:solidFill>
              </a:rPr>
              <a:t>인공지능소프트웨어학과</a:t>
            </a:r>
            <a:r>
              <a:rPr lang="ko-KR" altLang="en-US" sz="1300" dirty="0">
                <a:ln w="18415" cmpd="sng">
                  <a:noFill/>
                  <a:prstDash val="solid"/>
                </a:ln>
                <a:solidFill>
                  <a:schemeClr val="accent2"/>
                </a:solidFill>
              </a:rPr>
              <a:t> </a:t>
            </a:r>
            <a:r>
              <a:rPr lang="ko-KR" altLang="en-US" sz="1500" dirty="0" err="1">
                <a:ln w="18415" cmpd="sng">
                  <a:noFill/>
                  <a:prstDash val="solid"/>
                </a:ln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김준휘</a:t>
            </a:r>
            <a:r>
              <a:rPr lang="ko-KR" altLang="en-US" sz="1500" dirty="0">
                <a:ln w="18415" cmpd="sng">
                  <a:noFill/>
                  <a:prstDash val="solid"/>
                </a:ln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교수</a:t>
            </a:r>
            <a:endParaRPr lang="en-US" altLang="ko-KR" sz="1500" dirty="0">
              <a:ln w="18415" cmpd="sng">
                <a:noFill/>
                <a:prstDash val="solid"/>
              </a:ln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4631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5996" y="1692414"/>
            <a:ext cx="397416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figure </a:t>
            </a:r>
            <a:r>
              <a:rPr lang="ko-KR" altLang="en-US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내부 </a:t>
            </a:r>
            <a:endParaRPr lang="en-US" altLang="ko-KR" sz="4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ko-KR" altLang="en-US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부분 그림 </a:t>
            </a:r>
            <a:r>
              <a:rPr lang="en-US" altLang="ko-KR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axes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70283" y="1044342"/>
            <a:ext cx="1922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30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LESSON 02</a:t>
            </a:r>
            <a:endParaRPr lang="ko-KR" altLang="en-US" sz="2400" spc="300" dirty="0">
              <a:solidFill>
                <a:schemeClr val="accent3">
                  <a:lumMod val="60000"/>
                  <a:lumOff val="40000"/>
                </a:schemeClr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1015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4" y="277848"/>
            <a:ext cx="5089214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4528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부분 그림 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axes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에 그래프 그리는 방법 기초</a:t>
            </a:r>
            <a:endParaRPr lang="en-US" altLang="ko-KR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C1D3C71-7480-FA4D-9DB0-EF5FBE56DAB6}"/>
              </a:ext>
            </a:extLst>
          </p:cNvPr>
          <p:cNvGrpSpPr/>
          <p:nvPr/>
        </p:nvGrpSpPr>
        <p:grpSpPr>
          <a:xfrm>
            <a:off x="202779" y="699542"/>
            <a:ext cx="1877154" cy="381262"/>
            <a:chOff x="202779" y="447056"/>
            <a:chExt cx="1877154" cy="381262"/>
          </a:xfrm>
        </p:grpSpPr>
        <p:pic>
          <p:nvPicPr>
            <p:cNvPr id="5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F1364319-E059-DA6C-2DDD-045AFBA1A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8452C1-48DC-D2F2-AA73-A79F494AD7CB}"/>
                </a:ext>
              </a:extLst>
            </p:cNvPr>
            <p:cNvSpPr txBox="1"/>
            <p:nvPr/>
          </p:nvSpPr>
          <p:spPr>
            <a:xfrm>
              <a:off x="476609" y="458986"/>
              <a:ext cx="16033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solidFill>
                    <a:schemeClr val="accent2"/>
                  </a:solidFill>
                  <a:latin typeface="+mj-ea"/>
                  <a:ea typeface="+mj-ea"/>
                </a:rPr>
                <a:t>plt.subplot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()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9EC3B91-90C4-FF39-40EA-7621A8EFDF98}"/>
              </a:ext>
            </a:extLst>
          </p:cNvPr>
          <p:cNvGrpSpPr/>
          <p:nvPr/>
        </p:nvGrpSpPr>
        <p:grpSpPr>
          <a:xfrm>
            <a:off x="543218" y="1090665"/>
            <a:ext cx="5948750" cy="338554"/>
            <a:chOff x="543218" y="792459"/>
            <a:chExt cx="5948750" cy="33855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3432A14-CE73-E889-89FD-8BD70142F6F3}"/>
                </a:ext>
              </a:extLst>
            </p:cNvPr>
            <p:cNvSpPr txBox="1"/>
            <p:nvPr/>
          </p:nvSpPr>
          <p:spPr>
            <a:xfrm>
              <a:off x="713048" y="792459"/>
              <a:ext cx="5778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가장 낮은 수준의 접근 방법이지만 가장 많이 사용되는 방법 중 하나</a:t>
              </a:r>
            </a:p>
          </p:txBody>
        </p:sp>
        <p:pic>
          <p:nvPicPr>
            <p:cNvPr id="21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7548CBFB-B228-4171-8D65-90FF7B9510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286E10E-364D-6030-C154-DF82366D3CA5}"/>
              </a:ext>
            </a:extLst>
          </p:cNvPr>
          <p:cNvGrpSpPr/>
          <p:nvPr/>
        </p:nvGrpSpPr>
        <p:grpSpPr>
          <a:xfrm>
            <a:off x="202779" y="1566311"/>
            <a:ext cx="2003791" cy="381262"/>
            <a:chOff x="202779" y="447056"/>
            <a:chExt cx="2003791" cy="381262"/>
          </a:xfrm>
        </p:grpSpPr>
        <p:pic>
          <p:nvPicPr>
            <p:cNvPr id="11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45AF7410-1D14-A46D-7FE3-04C8EC2AC5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C35950E-1EC2-B250-2D68-83465329C4CC}"/>
                </a:ext>
              </a:extLst>
            </p:cNvPr>
            <p:cNvSpPr txBox="1"/>
            <p:nvPr/>
          </p:nvSpPr>
          <p:spPr>
            <a:xfrm>
              <a:off x="476609" y="458986"/>
              <a:ext cx="17299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solidFill>
                    <a:schemeClr val="accent2"/>
                  </a:solidFill>
                  <a:latin typeface="+mj-ea"/>
                  <a:ea typeface="+mj-ea"/>
                </a:rPr>
                <a:t>plt.subplots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()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1520686-B6BA-27A5-7CAD-E1C05B1E2776}"/>
              </a:ext>
            </a:extLst>
          </p:cNvPr>
          <p:cNvGrpSpPr/>
          <p:nvPr/>
        </p:nvGrpSpPr>
        <p:grpSpPr>
          <a:xfrm>
            <a:off x="543218" y="1957434"/>
            <a:ext cx="5948750" cy="338554"/>
            <a:chOff x="543218" y="792459"/>
            <a:chExt cx="5948750" cy="33855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E84B99D-963E-3FE4-57A1-D40C76D87655}"/>
                </a:ext>
              </a:extLst>
            </p:cNvPr>
            <p:cNvSpPr txBox="1"/>
            <p:nvPr/>
          </p:nvSpPr>
          <p:spPr>
            <a:xfrm>
              <a:off x="713048" y="792459"/>
              <a:ext cx="5778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가장 간단하며 가독성이 좋은 방법</a:t>
              </a:r>
            </a:p>
          </p:txBody>
        </p:sp>
        <p:pic>
          <p:nvPicPr>
            <p:cNvPr id="15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8951F69C-BAFD-E9A6-31D0-D1D09E4B05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BD88320-3307-D346-3087-8733E3ABA1F7}"/>
              </a:ext>
            </a:extLst>
          </p:cNvPr>
          <p:cNvGrpSpPr/>
          <p:nvPr/>
        </p:nvGrpSpPr>
        <p:grpSpPr>
          <a:xfrm>
            <a:off x="199113" y="2405752"/>
            <a:ext cx="2412557" cy="381262"/>
            <a:chOff x="202779" y="447056"/>
            <a:chExt cx="2412557" cy="381262"/>
          </a:xfrm>
        </p:grpSpPr>
        <p:pic>
          <p:nvPicPr>
            <p:cNvPr id="31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73E076D6-5E81-BD07-6CCE-E651888A81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179C5AD-3E27-30D4-CAF2-253D258E9E2B}"/>
                </a:ext>
              </a:extLst>
            </p:cNvPr>
            <p:cNvSpPr txBox="1"/>
            <p:nvPr/>
          </p:nvSpPr>
          <p:spPr>
            <a:xfrm>
              <a:off x="476609" y="458986"/>
              <a:ext cx="21387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solidFill>
                    <a:schemeClr val="accent2"/>
                  </a:solidFill>
                  <a:latin typeface="+mj-ea"/>
                  <a:ea typeface="+mj-ea"/>
                </a:rPr>
                <a:t>fig.add_subplot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()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7DFD42F-A4DD-A9D0-01C0-1CD06B690F89}"/>
              </a:ext>
            </a:extLst>
          </p:cNvPr>
          <p:cNvGrpSpPr/>
          <p:nvPr/>
        </p:nvGrpSpPr>
        <p:grpSpPr>
          <a:xfrm>
            <a:off x="539552" y="2796875"/>
            <a:ext cx="5948750" cy="338554"/>
            <a:chOff x="543218" y="792459"/>
            <a:chExt cx="5948750" cy="33855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4100C44-7946-E9BF-ECA2-9EF9A3430DD1}"/>
                </a:ext>
              </a:extLst>
            </p:cNvPr>
            <p:cNvSpPr txBox="1"/>
            <p:nvPr/>
          </p:nvSpPr>
          <p:spPr>
            <a:xfrm>
              <a:off x="713048" y="792459"/>
              <a:ext cx="5778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figure </a:t>
              </a:r>
              <a:r>
                <a:rPr lang="ko-KR" altLang="en-US" sz="1600" dirty="0">
                  <a:latin typeface="+mn-ea"/>
                </a:rPr>
                <a:t>객체로 </a:t>
              </a:r>
              <a:r>
                <a:rPr lang="ko-KR" altLang="en-US" sz="1600" dirty="0" err="1">
                  <a:latin typeface="+mn-ea"/>
                </a:rPr>
                <a:t>서브플롯의</a:t>
              </a:r>
              <a:r>
                <a:rPr lang="ko-KR" altLang="en-US" sz="1600" dirty="0">
                  <a:latin typeface="+mn-ea"/>
                </a:rPr>
                <a:t> 접근에 사용</a:t>
              </a:r>
            </a:p>
          </p:txBody>
        </p:sp>
        <p:pic>
          <p:nvPicPr>
            <p:cNvPr id="35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E6FF06BF-F137-3D87-E99C-CB3A86F692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03848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4" y="277847"/>
            <a:ext cx="2269261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plt.subplot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 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480C59C-7909-12E9-6025-8248A13C5F11}"/>
              </a:ext>
            </a:extLst>
          </p:cNvPr>
          <p:cNvGrpSpPr/>
          <p:nvPr/>
        </p:nvGrpSpPr>
        <p:grpSpPr>
          <a:xfrm>
            <a:off x="202779" y="699542"/>
            <a:ext cx="4669585" cy="381262"/>
            <a:chOff x="202779" y="447056"/>
            <a:chExt cx="4669585" cy="381262"/>
          </a:xfrm>
        </p:grpSpPr>
        <p:pic>
          <p:nvPicPr>
            <p:cNvPr id="3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C480D993-1643-763A-82E9-9831F263F0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E02942-CE0F-1AC5-BBEA-4E2F8527307B}"/>
                </a:ext>
              </a:extLst>
            </p:cNvPr>
            <p:cNvSpPr txBox="1"/>
            <p:nvPr/>
          </p:nvSpPr>
          <p:spPr>
            <a:xfrm>
              <a:off x="476609" y="458986"/>
              <a:ext cx="4395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solidFill>
                    <a:schemeClr val="accent2"/>
                  </a:solidFill>
                  <a:latin typeface="+mj-ea"/>
                  <a:ea typeface="+mj-ea"/>
                </a:rPr>
                <a:t>matplotlib.pyplot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 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모듈의 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subplot() 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함수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E19DF05-4C26-C486-D932-241E8A70DDFD}"/>
              </a:ext>
            </a:extLst>
          </p:cNvPr>
          <p:cNvGrpSpPr/>
          <p:nvPr/>
        </p:nvGrpSpPr>
        <p:grpSpPr>
          <a:xfrm>
            <a:off x="823330" y="1441952"/>
            <a:ext cx="5909258" cy="323165"/>
            <a:chOff x="823330" y="1344996"/>
            <a:chExt cx="5909258" cy="323165"/>
          </a:xfrm>
        </p:grpSpPr>
        <p:pic>
          <p:nvPicPr>
            <p:cNvPr id="8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C522F295-B713-E90D-8292-2459595C8E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3F2699F-ECF4-3F34-6D76-CBAB9C5E6B54}"/>
                </a:ext>
              </a:extLst>
            </p:cNvPr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ko-KR" altLang="en-US" sz="1500" dirty="0"/>
                <a:t>그리드</a:t>
              </a:r>
              <a:r>
                <a:rPr lang="en-US" altLang="ko-KR" sz="1500" dirty="0"/>
                <a:t>(grid) </a:t>
              </a:r>
              <a:r>
                <a:rPr lang="ko-KR" altLang="en-US" sz="1500" dirty="0"/>
                <a:t>형태의 </a:t>
              </a:r>
              <a:r>
                <a:rPr lang="en-US" altLang="ko-KR" sz="1500" dirty="0"/>
                <a:t>Axes </a:t>
              </a:r>
              <a:r>
                <a:rPr lang="ko-KR" altLang="en-US" sz="1500" dirty="0"/>
                <a:t>객체들을 생성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489AD37-27C2-387A-494A-A9396AE13D19}"/>
              </a:ext>
            </a:extLst>
          </p:cNvPr>
          <p:cNvGrpSpPr/>
          <p:nvPr/>
        </p:nvGrpSpPr>
        <p:grpSpPr>
          <a:xfrm>
            <a:off x="543218" y="1090665"/>
            <a:ext cx="5430694" cy="338554"/>
            <a:chOff x="543218" y="792459"/>
            <a:chExt cx="5430694" cy="33855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6552E6-9A0A-28AE-8BB0-0ED1537EF7F8}"/>
                </a:ext>
              </a:extLst>
            </p:cNvPr>
            <p:cNvSpPr txBox="1"/>
            <p:nvPr/>
          </p:nvSpPr>
          <p:spPr>
            <a:xfrm>
              <a:off x="713048" y="792459"/>
              <a:ext cx="52608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여러 개의 그래프</a:t>
              </a:r>
              <a:r>
                <a:rPr lang="en-US" altLang="ko-KR" sz="1600" dirty="0">
                  <a:latin typeface="+mn-ea"/>
                </a:rPr>
                <a:t>(axes)</a:t>
              </a:r>
              <a:r>
                <a:rPr lang="ko-KR" altLang="en-US" sz="1600" dirty="0">
                  <a:latin typeface="+mn-ea"/>
                </a:rPr>
                <a:t>를 하나의 그림</a:t>
              </a:r>
              <a:r>
                <a:rPr lang="en-US" altLang="ko-KR" sz="1600" dirty="0">
                  <a:latin typeface="+mn-ea"/>
                </a:rPr>
                <a:t>(figure)</a:t>
              </a:r>
              <a:r>
                <a:rPr lang="ko-KR" altLang="en-US" sz="1600" dirty="0">
                  <a:latin typeface="+mn-ea"/>
                </a:rPr>
                <a:t>에 나타내도록</a:t>
              </a:r>
            </a:p>
          </p:txBody>
        </p:sp>
        <p:pic>
          <p:nvPicPr>
            <p:cNvPr id="23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04ADD108-3B8F-E64A-328A-A444339A65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79920F4-CE96-64B0-4CA8-3A93A82E1E48}"/>
              </a:ext>
            </a:extLst>
          </p:cNvPr>
          <p:cNvGrpSpPr/>
          <p:nvPr/>
        </p:nvGrpSpPr>
        <p:grpSpPr>
          <a:xfrm>
            <a:off x="823330" y="3542529"/>
            <a:ext cx="5909258" cy="323165"/>
            <a:chOff x="823330" y="1344996"/>
            <a:chExt cx="5909258" cy="323165"/>
          </a:xfrm>
        </p:grpSpPr>
        <p:pic>
          <p:nvPicPr>
            <p:cNvPr id="29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AC71D9AE-8E72-A7F2-8D1E-28C5E2305A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608ACC3-2913-55E3-FBA9-E01DA1FEF969}"/>
                </a:ext>
              </a:extLst>
            </p:cNvPr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ko-KR" sz="1500" dirty="0"/>
                <a:t>m, n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6E0CE58-D3B1-8DB9-E597-924B5BB5CB42}"/>
              </a:ext>
            </a:extLst>
          </p:cNvPr>
          <p:cNvGrpSpPr/>
          <p:nvPr/>
        </p:nvGrpSpPr>
        <p:grpSpPr>
          <a:xfrm>
            <a:off x="1043608" y="3859344"/>
            <a:ext cx="5857180" cy="307777"/>
            <a:chOff x="914973" y="2954610"/>
            <a:chExt cx="5857180" cy="30777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2F5B08A-B6B0-21A8-4D45-5BFB4626DD50}"/>
                </a:ext>
              </a:extLst>
            </p:cNvPr>
            <p:cNvSpPr txBox="1"/>
            <p:nvPr/>
          </p:nvSpPr>
          <p:spPr>
            <a:xfrm>
              <a:off x="1004620" y="2954610"/>
              <a:ext cx="57675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ko-KR" altLang="en-US" sz="1400" dirty="0"/>
                <a:t>전체 그리드 행렬의 모양을 지시하는 두 숫자</a:t>
              </a:r>
            </a:p>
          </p:txBody>
        </p:sp>
        <p:pic>
          <p:nvPicPr>
            <p:cNvPr id="39" name="Picture 5" descr="C:\Users\casio\매\2023_작업\04. [모션파크]동양미래대_오픈소스_ppt\06.이미지\데이터분석입문_시안\oO.emf">
              <a:extLst>
                <a:ext uri="{FF2B5EF4-FFF2-40B4-BE49-F238E27FC236}">
                  <a16:creationId xmlns:a16="http://schemas.microsoft.com/office/drawing/2014/main" id="{BF385703-2E66-585F-5724-98442F05BE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973" y="3061229"/>
              <a:ext cx="92935" cy="92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C8FEF15-A1E7-3C38-8924-8F9139E4EEDB}"/>
              </a:ext>
            </a:extLst>
          </p:cNvPr>
          <p:cNvGrpSpPr/>
          <p:nvPr/>
        </p:nvGrpSpPr>
        <p:grpSpPr>
          <a:xfrm>
            <a:off x="543218" y="3185452"/>
            <a:ext cx="1386830" cy="338554"/>
            <a:chOff x="543218" y="792459"/>
            <a:chExt cx="1386830" cy="33855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B91DF58-92B7-9C8D-3FAF-078BCC47D805}"/>
                </a:ext>
              </a:extLst>
            </p:cNvPr>
            <p:cNvSpPr txBox="1"/>
            <p:nvPr/>
          </p:nvSpPr>
          <p:spPr>
            <a:xfrm>
              <a:off x="713048" y="792459"/>
              <a:ext cx="12170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세 개의 인수</a:t>
              </a:r>
            </a:p>
          </p:txBody>
        </p:sp>
        <p:pic>
          <p:nvPicPr>
            <p:cNvPr id="42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26C7C8CD-5B86-2C62-6911-BB38519A8C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37107C2-42B2-F4E6-DE5E-47A4DDBF6046}"/>
              </a:ext>
            </a:extLst>
          </p:cNvPr>
          <p:cNvGrpSpPr/>
          <p:nvPr/>
        </p:nvGrpSpPr>
        <p:grpSpPr>
          <a:xfrm>
            <a:off x="823330" y="4167121"/>
            <a:ext cx="5909258" cy="323165"/>
            <a:chOff x="823330" y="1344996"/>
            <a:chExt cx="5909258" cy="323165"/>
          </a:xfrm>
        </p:grpSpPr>
        <p:pic>
          <p:nvPicPr>
            <p:cNvPr id="44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663F959D-4073-6B7D-A8D7-47B40B182D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08D3EA-63D1-ED24-DA33-35242685B48A}"/>
                </a:ext>
              </a:extLst>
            </p:cNvPr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ko-KR" sz="1500" dirty="0"/>
                <a:t>number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AA105EF-EF4B-75BD-8363-5A6AA37F37F9}"/>
              </a:ext>
            </a:extLst>
          </p:cNvPr>
          <p:cNvGrpSpPr/>
          <p:nvPr/>
        </p:nvGrpSpPr>
        <p:grpSpPr>
          <a:xfrm>
            <a:off x="1043608" y="4483936"/>
            <a:ext cx="5857180" cy="307777"/>
            <a:chOff x="914973" y="2954610"/>
            <a:chExt cx="5857180" cy="30777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EB38C43-D924-048F-1E82-ED17C217FF63}"/>
                </a:ext>
              </a:extLst>
            </p:cNvPr>
            <p:cNvSpPr txBox="1"/>
            <p:nvPr/>
          </p:nvSpPr>
          <p:spPr>
            <a:xfrm>
              <a:off x="1004620" y="2954610"/>
              <a:ext cx="57675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ko-KR" altLang="en-US" sz="1400" dirty="0"/>
                <a:t>인수가 네 개 중 어느 것인지를 의미하는 숫자</a:t>
              </a:r>
            </a:p>
          </p:txBody>
        </p:sp>
        <p:pic>
          <p:nvPicPr>
            <p:cNvPr id="48" name="Picture 5" descr="C:\Users\casio\매\2023_작업\04. [모션파크]동양미래대_오픈소스_ppt\06.이미지\데이터분석입문_시안\oO.emf">
              <a:extLst>
                <a:ext uri="{FF2B5EF4-FFF2-40B4-BE49-F238E27FC236}">
                  <a16:creationId xmlns:a16="http://schemas.microsoft.com/office/drawing/2014/main" id="{9EC02AF5-B020-1400-6A9B-15A998CC3E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973" y="3061229"/>
              <a:ext cx="92935" cy="92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87C35FF-E42C-3C00-E173-625E582CA3CD}"/>
              </a:ext>
            </a:extLst>
          </p:cNvPr>
          <p:cNvGrpSpPr/>
          <p:nvPr/>
        </p:nvGrpSpPr>
        <p:grpSpPr>
          <a:xfrm>
            <a:off x="198485" y="1839760"/>
            <a:ext cx="3255737" cy="381262"/>
            <a:chOff x="202779" y="447056"/>
            <a:chExt cx="3255737" cy="381262"/>
          </a:xfrm>
        </p:grpSpPr>
        <p:pic>
          <p:nvPicPr>
            <p:cNvPr id="50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B2835396-47C1-6E2C-58FA-187BE1A42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4576F2A-74F8-F848-A283-A61BB5CAEE84}"/>
                </a:ext>
              </a:extLst>
            </p:cNvPr>
            <p:cNvSpPr txBox="1"/>
            <p:nvPr/>
          </p:nvSpPr>
          <p:spPr>
            <a:xfrm>
              <a:off x="476609" y="458986"/>
              <a:ext cx="2981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ax1 = </a:t>
              </a:r>
              <a:r>
                <a:rPr lang="en-US" altLang="ko-KR" dirty="0" err="1">
                  <a:solidFill>
                    <a:schemeClr val="accent2"/>
                  </a:solidFill>
                  <a:latin typeface="+mj-ea"/>
                  <a:ea typeface="+mj-ea"/>
                </a:rPr>
                <a:t>plt.subplot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(2, 1, 1)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A20FE02-FFA9-0741-DA5E-D4CD7571287C}"/>
              </a:ext>
            </a:extLst>
          </p:cNvPr>
          <p:cNvGrpSpPr/>
          <p:nvPr/>
        </p:nvGrpSpPr>
        <p:grpSpPr>
          <a:xfrm>
            <a:off x="823330" y="2891012"/>
            <a:ext cx="5909258" cy="323165"/>
            <a:chOff x="823330" y="1344996"/>
            <a:chExt cx="5909258" cy="323165"/>
          </a:xfrm>
        </p:grpSpPr>
        <p:pic>
          <p:nvPicPr>
            <p:cNvPr id="53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D518BB77-4A96-01DA-F1DA-0B010DDA94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4BFCEE0-1D2D-55AA-F2AE-CE9374DF8D2F}"/>
                </a:ext>
              </a:extLst>
            </p:cNvPr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ko-KR" altLang="en-US" sz="1500" dirty="0"/>
                <a:t>단 단위만 가능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00E6B6B-E29B-B5F2-4342-E5EAD687D5EB}"/>
              </a:ext>
            </a:extLst>
          </p:cNvPr>
          <p:cNvGrpSpPr/>
          <p:nvPr/>
        </p:nvGrpSpPr>
        <p:grpSpPr>
          <a:xfrm>
            <a:off x="538924" y="2230883"/>
            <a:ext cx="2496108" cy="338554"/>
            <a:chOff x="543218" y="792459"/>
            <a:chExt cx="2496108" cy="338554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B6B137A-B394-356A-D7E5-F8891D5F816A}"/>
                </a:ext>
              </a:extLst>
            </p:cNvPr>
            <p:cNvSpPr txBox="1"/>
            <p:nvPr/>
          </p:nvSpPr>
          <p:spPr>
            <a:xfrm>
              <a:off x="713048" y="792459"/>
              <a:ext cx="23262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subplot(m, n, number)</a:t>
              </a:r>
            </a:p>
          </p:txBody>
        </p:sp>
        <p:pic>
          <p:nvPicPr>
            <p:cNvPr id="57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612F8692-B950-8EAC-ADD7-89DE3232F9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3BC24EE-5951-BC56-96D7-7F4FB3A958DA}"/>
              </a:ext>
            </a:extLst>
          </p:cNvPr>
          <p:cNvGrpSpPr/>
          <p:nvPr/>
        </p:nvGrpSpPr>
        <p:grpSpPr>
          <a:xfrm>
            <a:off x="538924" y="2551849"/>
            <a:ext cx="3414629" cy="338554"/>
            <a:chOff x="543218" y="792459"/>
            <a:chExt cx="3414629" cy="338554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5520A64-DD0F-03A1-1D64-5FF81615D35B}"/>
                </a:ext>
              </a:extLst>
            </p:cNvPr>
            <p:cNvSpPr txBox="1"/>
            <p:nvPr/>
          </p:nvSpPr>
          <p:spPr>
            <a:xfrm>
              <a:off x="713048" y="792459"/>
              <a:ext cx="32447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ax1 = </a:t>
              </a:r>
              <a:r>
                <a:rPr lang="en-US" altLang="ko-KR" sz="1600" dirty="0" err="1">
                  <a:latin typeface="+mn-ea"/>
                </a:rPr>
                <a:t>plt.subplot</a:t>
              </a:r>
              <a:r>
                <a:rPr lang="en-US" altLang="ko-KR" sz="1600" dirty="0">
                  <a:latin typeface="+mn-ea"/>
                </a:rPr>
                <a:t>('211') </a:t>
              </a:r>
              <a:r>
                <a:rPr lang="ko-KR" altLang="en-US" sz="1600" dirty="0">
                  <a:latin typeface="+mn-ea"/>
                </a:rPr>
                <a:t>로도 가능</a:t>
              </a:r>
            </a:p>
          </p:txBody>
        </p:sp>
        <p:pic>
          <p:nvPicPr>
            <p:cNvPr id="60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8602FF91-6EE4-1FC1-78BC-B7652EF2B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0F7697B-1BBD-EA2D-0BF9-A77E598006EF}"/>
              </a:ext>
            </a:extLst>
          </p:cNvPr>
          <p:cNvGrpSpPr/>
          <p:nvPr/>
        </p:nvGrpSpPr>
        <p:grpSpPr>
          <a:xfrm>
            <a:off x="1043608" y="4791713"/>
            <a:ext cx="5857180" cy="307777"/>
            <a:chOff x="914973" y="2954610"/>
            <a:chExt cx="5857180" cy="307777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9EAA47F-E04E-8C92-C63D-B561DBE17D82}"/>
                </a:ext>
              </a:extLst>
            </p:cNvPr>
            <p:cNvSpPr txBox="1"/>
            <p:nvPr/>
          </p:nvSpPr>
          <p:spPr>
            <a:xfrm>
              <a:off x="1004620" y="2954610"/>
              <a:ext cx="57675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ko-KR" altLang="en-US" sz="1400" dirty="0"/>
                <a:t>첫번째 부분그림을 가리키는 숫자가 </a:t>
              </a:r>
              <a:r>
                <a:rPr lang="en-US" altLang="ko-KR" sz="1400" dirty="0"/>
                <a:t>0</a:t>
              </a:r>
              <a:r>
                <a:rPr lang="ko-KR" altLang="en-US" sz="1400" dirty="0"/>
                <a:t>이 아니라 </a:t>
              </a:r>
              <a:r>
                <a:rPr lang="en-US" altLang="ko-KR" sz="1400" dirty="0"/>
                <a:t>1</a:t>
              </a:r>
              <a:r>
                <a:rPr lang="ko-KR" altLang="en-US" sz="1400" dirty="0"/>
                <a:t>임에 주의</a:t>
              </a:r>
            </a:p>
          </p:txBody>
        </p:sp>
        <p:pic>
          <p:nvPicPr>
            <p:cNvPr id="63" name="Picture 5" descr="C:\Users\casio\매\2023_작업\04. [모션파크]동양미래대_오픈소스_ppt\06.이미지\데이터분석입문_시안\oO.emf">
              <a:extLst>
                <a:ext uri="{FF2B5EF4-FFF2-40B4-BE49-F238E27FC236}">
                  <a16:creationId xmlns:a16="http://schemas.microsoft.com/office/drawing/2014/main" id="{59041D7F-71A6-3418-EA31-EA544F04B7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973" y="3061229"/>
              <a:ext cx="92935" cy="92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4" name="Picture 2" descr="https://datascienceschool.net/upfiles/4e20efe6352e4f4fac65c26cb660f522.png">
            <a:extLst>
              <a:ext uri="{FF2B5EF4-FFF2-40B4-BE49-F238E27FC236}">
                <a16:creationId xmlns:a16="http://schemas.microsoft.com/office/drawing/2014/main" id="{01BB5BA0-199D-69E2-5CA1-67CE80F90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687" y="2050418"/>
            <a:ext cx="4708003" cy="268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46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4" y="277847"/>
            <a:ext cx="4969216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4294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plt.subplot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(row, column, index)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0A868DF-4BD2-51C4-7EA7-B52204C349BE}"/>
              </a:ext>
            </a:extLst>
          </p:cNvPr>
          <p:cNvGrpSpPr/>
          <p:nvPr/>
        </p:nvGrpSpPr>
        <p:grpSpPr>
          <a:xfrm>
            <a:off x="202779" y="699542"/>
            <a:ext cx="1987761" cy="381262"/>
            <a:chOff x="202779" y="447056"/>
            <a:chExt cx="1987761" cy="381262"/>
          </a:xfrm>
        </p:grpSpPr>
        <p:pic>
          <p:nvPicPr>
            <p:cNvPr id="3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0ED366BF-E38D-3DA8-688B-995569409C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5BD521-62EC-CA10-4FB9-FBCCB698F86C}"/>
                </a:ext>
              </a:extLst>
            </p:cNvPr>
            <p:cNvSpPr txBox="1"/>
            <p:nvPr/>
          </p:nvSpPr>
          <p:spPr>
            <a:xfrm>
              <a:off x="476609" y="458986"/>
              <a:ext cx="1713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가로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, 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세로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, 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현재</a:t>
              </a: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DFE4871B-4DF8-FEEB-EDD9-35168C483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600" y="1130768"/>
            <a:ext cx="6354988" cy="232638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990173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3" y="277851"/>
            <a:ext cx="2629255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부분그림 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2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행 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1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열 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96E41F4-7F02-BF3A-02D9-367DCF06B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41" y="897624"/>
            <a:ext cx="6342647" cy="3920329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764B755-CD43-538E-2552-23554F502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2004" y="1131774"/>
            <a:ext cx="4504972" cy="335370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349570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3" y="277847"/>
            <a:ext cx="3109247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plt.subplots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() 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개요</a:t>
            </a:r>
            <a:endParaRPr lang="en-US" altLang="ko-KR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C1D3C71-7480-FA4D-9DB0-EF5FBE56DAB6}"/>
              </a:ext>
            </a:extLst>
          </p:cNvPr>
          <p:cNvGrpSpPr/>
          <p:nvPr/>
        </p:nvGrpSpPr>
        <p:grpSpPr>
          <a:xfrm>
            <a:off x="202779" y="699542"/>
            <a:ext cx="4159830" cy="381262"/>
            <a:chOff x="202779" y="447056"/>
            <a:chExt cx="4159830" cy="381262"/>
          </a:xfrm>
        </p:grpSpPr>
        <p:pic>
          <p:nvPicPr>
            <p:cNvPr id="5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F1364319-E059-DA6C-2DDD-045AFBA1A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8452C1-48DC-D2F2-AA73-A79F494AD7CB}"/>
                </a:ext>
              </a:extLst>
            </p:cNvPr>
            <p:cNvSpPr txBox="1"/>
            <p:nvPr/>
          </p:nvSpPr>
          <p:spPr>
            <a:xfrm>
              <a:off x="476609" y="458986"/>
              <a:ext cx="3886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solidFill>
                    <a:schemeClr val="accent2"/>
                  </a:solidFill>
                  <a:latin typeface="+mj-ea"/>
                  <a:ea typeface="+mj-ea"/>
                </a:rPr>
                <a:t>plt.subplots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(rows, columns) 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함수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9EC3B91-90C4-FF39-40EA-7621A8EFDF98}"/>
              </a:ext>
            </a:extLst>
          </p:cNvPr>
          <p:cNvGrpSpPr/>
          <p:nvPr/>
        </p:nvGrpSpPr>
        <p:grpSpPr>
          <a:xfrm>
            <a:off x="543218" y="1090665"/>
            <a:ext cx="4928767" cy="338554"/>
            <a:chOff x="543218" y="792459"/>
            <a:chExt cx="4928767" cy="33855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3432A14-CE73-E889-89FD-8BD70142F6F3}"/>
                </a:ext>
              </a:extLst>
            </p:cNvPr>
            <p:cNvSpPr txBox="1"/>
            <p:nvPr/>
          </p:nvSpPr>
          <p:spPr>
            <a:xfrm>
              <a:off x="713048" y="792459"/>
              <a:ext cx="47589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여러 개의 </a:t>
              </a:r>
              <a:r>
                <a:rPr lang="en-US" altLang="ko-KR" sz="1600" dirty="0">
                  <a:latin typeface="+mn-ea"/>
                </a:rPr>
                <a:t>axes</a:t>
              </a:r>
              <a:r>
                <a:rPr lang="ko-KR" altLang="en-US" sz="1600" dirty="0">
                  <a:latin typeface="+mn-ea"/>
                </a:rPr>
                <a:t>을 한 번에 생성하는 간단한 방법을 제공</a:t>
              </a:r>
            </a:p>
          </p:txBody>
        </p:sp>
        <p:pic>
          <p:nvPicPr>
            <p:cNvPr id="21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7548CBFB-B228-4171-8D65-90FF7B9510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B1DF2C6-9B16-AD4C-B206-BE216621C21D}"/>
              </a:ext>
            </a:extLst>
          </p:cNvPr>
          <p:cNvGrpSpPr/>
          <p:nvPr/>
        </p:nvGrpSpPr>
        <p:grpSpPr>
          <a:xfrm>
            <a:off x="539552" y="1404098"/>
            <a:ext cx="6132413" cy="338554"/>
            <a:chOff x="543218" y="792459"/>
            <a:chExt cx="6132413" cy="33855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7CC062F-DBE2-DF27-34C9-D9ED5F14943D}"/>
                </a:ext>
              </a:extLst>
            </p:cNvPr>
            <p:cNvSpPr txBox="1"/>
            <p:nvPr/>
          </p:nvSpPr>
          <p:spPr>
            <a:xfrm>
              <a:off x="713048" y="792459"/>
              <a:ext cx="59625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latin typeface="+mn-ea"/>
                </a:rPr>
                <a:t>plt.subplots</a:t>
              </a:r>
              <a:r>
                <a:rPr lang="en-US" altLang="ko-KR" sz="1600" dirty="0">
                  <a:latin typeface="+mn-ea"/>
                </a:rPr>
                <a:t>()</a:t>
              </a:r>
              <a:r>
                <a:rPr lang="ko-KR" altLang="en-US" sz="1600" dirty="0">
                  <a:latin typeface="+mn-ea"/>
                </a:rPr>
                <a:t>는 행과 열의 개수를 지정하고 모든 </a:t>
              </a:r>
              <a:r>
                <a:rPr lang="en-US" altLang="ko-KR" sz="1600" dirty="0">
                  <a:latin typeface="+mn-ea"/>
                </a:rPr>
                <a:t>axes</a:t>
              </a:r>
              <a:r>
                <a:rPr lang="ko-KR" altLang="en-US" sz="1600" dirty="0">
                  <a:latin typeface="+mn-ea"/>
                </a:rPr>
                <a:t>을 반환</a:t>
              </a:r>
            </a:p>
          </p:txBody>
        </p:sp>
        <p:pic>
          <p:nvPicPr>
            <p:cNvPr id="13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900561EB-08A5-AFDC-0A3F-3549193998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7794DC2F-73EE-1AA6-B211-61712241B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94" y="1849437"/>
            <a:ext cx="4925688" cy="300298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BD01D51-91F6-9BC8-F854-51E5ED7368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2844" y="2056085"/>
            <a:ext cx="3508125" cy="2615757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267221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다리꼴 11">
            <a:extLst>
              <a:ext uri="{FF2B5EF4-FFF2-40B4-BE49-F238E27FC236}">
                <a16:creationId xmlns:a16="http://schemas.microsoft.com/office/drawing/2014/main" id="{7E4F8FE4-0DD4-386A-0684-A97990B8BFDC}"/>
              </a:ext>
            </a:extLst>
          </p:cNvPr>
          <p:cNvSpPr/>
          <p:nvPr/>
        </p:nvSpPr>
        <p:spPr>
          <a:xfrm rot="10800000">
            <a:off x="202773" y="277848"/>
            <a:ext cx="3229245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D225BE-B97D-2DBF-AFF4-1E51EF463C65}"/>
              </a:ext>
            </a:extLst>
          </p:cNvPr>
          <p:cNvSpPr txBox="1"/>
          <p:nvPr/>
        </p:nvSpPr>
        <p:spPr>
          <a:xfrm>
            <a:off x="554217" y="267031"/>
            <a:ext cx="252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plt.subplots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(m, n)</a:t>
            </a:r>
            <a:endParaRPr lang="ko-KR" altLang="en-US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pic>
        <p:nvPicPr>
          <p:cNvPr id="14" name="Picture 4" descr="C:\Users\casio\매\2023_작업\04. [모션파크]동양미래대_오픈소스_ppt\06.이미지\데이터분석입문_시안\-o.emf">
            <a:extLst>
              <a:ext uri="{FF2B5EF4-FFF2-40B4-BE49-F238E27FC236}">
                <a16:creationId xmlns:a16="http://schemas.microsoft.com/office/drawing/2014/main" id="{BA4E5F8E-8BD0-80CC-E404-EA9128C609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9D3DB0E-9E76-CB6A-A162-43F1670BF8B6}"/>
              </a:ext>
            </a:extLst>
          </p:cNvPr>
          <p:cNvGrpSpPr/>
          <p:nvPr/>
        </p:nvGrpSpPr>
        <p:grpSpPr>
          <a:xfrm>
            <a:off x="202779" y="699542"/>
            <a:ext cx="1083667" cy="381262"/>
            <a:chOff x="202779" y="447056"/>
            <a:chExt cx="1083667" cy="381262"/>
          </a:xfrm>
        </p:grpSpPr>
        <p:pic>
          <p:nvPicPr>
            <p:cNvPr id="3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0458EFC8-BC31-E9A6-D492-2E4E4C3F59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E692D7B-B154-F923-0211-29A5915CD28F}"/>
                </a:ext>
              </a:extLst>
            </p:cNvPr>
            <p:cNvSpPr txBox="1"/>
            <p:nvPr/>
          </p:nvSpPr>
          <p:spPr>
            <a:xfrm>
              <a:off x="476609" y="458986"/>
              <a:ext cx="809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메소드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66E9CD3-DCB3-22EE-DA79-90B3088FEA6A}"/>
              </a:ext>
            </a:extLst>
          </p:cNvPr>
          <p:cNvGrpSpPr/>
          <p:nvPr/>
        </p:nvGrpSpPr>
        <p:grpSpPr>
          <a:xfrm>
            <a:off x="543218" y="1090665"/>
            <a:ext cx="7528126" cy="584775"/>
            <a:chOff x="543218" y="792459"/>
            <a:chExt cx="7528126" cy="5847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289926-0867-6C0B-86DA-25A89047CA8C}"/>
                </a:ext>
              </a:extLst>
            </p:cNvPr>
            <p:cNvSpPr txBox="1"/>
            <p:nvPr/>
          </p:nvSpPr>
          <p:spPr>
            <a:xfrm>
              <a:off x="713048" y="792459"/>
              <a:ext cx="73582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>
                  <a:latin typeface="+mn-ea"/>
                </a:rPr>
                <a:t>matplotlib.pyplot.subplots</a:t>
              </a:r>
              <a:r>
                <a:rPr lang="en-US" altLang="ko-KR" sz="1600" dirty="0">
                  <a:latin typeface="+mn-ea"/>
                </a:rPr>
                <a:t>(</a:t>
              </a:r>
              <a:r>
                <a:rPr lang="en-US" altLang="ko-KR" sz="1600" dirty="0" err="1">
                  <a:latin typeface="+mn-ea"/>
                </a:rPr>
                <a:t>nrows</a:t>
              </a:r>
              <a:r>
                <a:rPr lang="en-US" altLang="ko-KR" sz="1600" dirty="0">
                  <a:latin typeface="+mn-ea"/>
                </a:rPr>
                <a:t>=1, </a:t>
              </a:r>
              <a:r>
                <a:rPr lang="en-US" altLang="ko-KR" sz="1600" dirty="0" err="1">
                  <a:latin typeface="+mn-ea"/>
                </a:rPr>
                <a:t>ncols</a:t>
              </a:r>
              <a:r>
                <a:rPr lang="en-US" altLang="ko-KR" sz="1600" dirty="0">
                  <a:latin typeface="+mn-ea"/>
                </a:rPr>
                <a:t>=1, </a:t>
              </a:r>
              <a:r>
                <a:rPr lang="en-US" altLang="ko-KR" sz="1600" dirty="0" err="1">
                  <a:latin typeface="+mn-ea"/>
                </a:rPr>
                <a:t>sharex</a:t>
              </a:r>
              <a:r>
                <a:rPr lang="en-US" altLang="ko-KR" sz="1600" dirty="0">
                  <a:latin typeface="+mn-ea"/>
                </a:rPr>
                <a:t>=False, </a:t>
              </a:r>
              <a:r>
                <a:rPr lang="en-US" altLang="ko-KR" sz="1600" dirty="0" err="1">
                  <a:latin typeface="+mn-ea"/>
                </a:rPr>
                <a:t>sharey</a:t>
              </a:r>
              <a:r>
                <a:rPr lang="en-US" altLang="ko-KR" sz="1600" dirty="0">
                  <a:latin typeface="+mn-ea"/>
                </a:rPr>
                <a:t>=False, </a:t>
              </a:r>
              <a:br>
                <a:rPr lang="en-US" altLang="ko-KR" sz="1600" dirty="0">
                  <a:latin typeface="+mn-ea"/>
                </a:rPr>
              </a:br>
              <a:r>
                <a:rPr lang="en-US" altLang="ko-KR" sz="1600" dirty="0">
                  <a:latin typeface="+mn-ea"/>
                </a:rPr>
                <a:t>squeeze=True, </a:t>
              </a:r>
              <a:r>
                <a:rPr lang="en-US" altLang="ko-KR" sz="1600" dirty="0" err="1">
                  <a:latin typeface="+mn-ea"/>
                </a:rPr>
                <a:t>subplot_kw</a:t>
              </a:r>
              <a:r>
                <a:rPr lang="en-US" altLang="ko-KR" sz="1600" dirty="0">
                  <a:latin typeface="+mn-ea"/>
                </a:rPr>
                <a:t>=None, </a:t>
              </a:r>
              <a:r>
                <a:rPr lang="en-US" altLang="ko-KR" sz="1600" dirty="0" err="1">
                  <a:latin typeface="+mn-ea"/>
                </a:rPr>
                <a:t>gridspec_kw</a:t>
              </a:r>
              <a:r>
                <a:rPr lang="en-US" altLang="ko-KR" sz="1600" dirty="0">
                  <a:latin typeface="+mn-ea"/>
                </a:rPr>
                <a:t>=None, **</a:t>
              </a:r>
              <a:r>
                <a:rPr lang="en-US" altLang="ko-KR" sz="1600" dirty="0" err="1">
                  <a:latin typeface="+mn-ea"/>
                </a:rPr>
                <a:t>fig_kw</a:t>
              </a:r>
              <a:r>
                <a:rPr lang="en-US" altLang="ko-KR" sz="1600" dirty="0">
                  <a:latin typeface="+mn-ea"/>
                </a:rPr>
                <a:t>) </a:t>
              </a:r>
              <a:endParaRPr lang="ko-KR" altLang="en-US" sz="1600" dirty="0">
                <a:latin typeface="+mn-ea"/>
              </a:endParaRPr>
            </a:p>
          </p:txBody>
        </p:sp>
        <p:pic>
          <p:nvPicPr>
            <p:cNvPr id="10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9AE949F8-C9F4-03F9-D318-B5D5F2DBD8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1D42489-CDBE-4A52-42B4-A39C49B3B076}"/>
              </a:ext>
            </a:extLst>
          </p:cNvPr>
          <p:cNvGrpSpPr/>
          <p:nvPr/>
        </p:nvGrpSpPr>
        <p:grpSpPr>
          <a:xfrm>
            <a:off x="823330" y="2089285"/>
            <a:ext cx="5909258" cy="323165"/>
            <a:chOff x="823330" y="1344996"/>
            <a:chExt cx="5909258" cy="323165"/>
          </a:xfrm>
        </p:grpSpPr>
        <p:pic>
          <p:nvPicPr>
            <p:cNvPr id="18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3F20CAA4-150F-659B-B4F4-3CF59BA823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95B78FE-FBD4-487B-5CE1-776A11A1D117}"/>
                </a:ext>
              </a:extLst>
            </p:cNvPr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ko-KR" altLang="en-US" sz="1500" dirty="0"/>
                <a:t>인자 </a:t>
              </a:r>
              <a:r>
                <a:rPr lang="en-US" altLang="ko-KR" sz="1500" dirty="0" err="1"/>
                <a:t>sharex</a:t>
              </a:r>
              <a:r>
                <a:rPr lang="en-US" altLang="ko-KR" sz="1500" dirty="0"/>
                <a:t>=True, </a:t>
              </a:r>
              <a:r>
                <a:rPr lang="en-US" altLang="ko-KR" sz="1500" dirty="0" err="1"/>
                <a:t>sharey</a:t>
              </a:r>
              <a:r>
                <a:rPr lang="en-US" altLang="ko-KR" sz="1500" dirty="0"/>
                <a:t>=True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4537345-02A7-8E73-9316-CDC8BBFF6426}"/>
              </a:ext>
            </a:extLst>
          </p:cNvPr>
          <p:cNvGrpSpPr/>
          <p:nvPr/>
        </p:nvGrpSpPr>
        <p:grpSpPr>
          <a:xfrm>
            <a:off x="1043608" y="2406100"/>
            <a:ext cx="5857180" cy="307777"/>
            <a:chOff x="914973" y="2954610"/>
            <a:chExt cx="5857180" cy="30777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7E6101-71E4-A4CF-80BF-33EEE2CC19AB}"/>
                </a:ext>
              </a:extLst>
            </p:cNvPr>
            <p:cNvSpPr txBox="1"/>
            <p:nvPr/>
          </p:nvSpPr>
          <p:spPr>
            <a:xfrm>
              <a:off x="1004620" y="2954610"/>
              <a:ext cx="57675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ko-KR" altLang="en-US" sz="1400" dirty="0"/>
                <a:t>각 축의 인자를 하나로 공유</a:t>
              </a:r>
            </a:p>
          </p:txBody>
        </p:sp>
        <p:pic>
          <p:nvPicPr>
            <p:cNvPr id="22" name="Picture 5" descr="C:\Users\casio\매\2023_작업\04. [모션파크]동양미래대_오픈소스_ppt\06.이미지\데이터분석입문_시안\oO.emf">
              <a:extLst>
                <a:ext uri="{FF2B5EF4-FFF2-40B4-BE49-F238E27FC236}">
                  <a16:creationId xmlns:a16="http://schemas.microsoft.com/office/drawing/2014/main" id="{31CB98E0-D444-9B11-7D44-FAFF9F2AC6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973" y="3061229"/>
              <a:ext cx="92935" cy="92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EB583A4-3735-D07E-6CFE-AF1DF8DB2131}"/>
              </a:ext>
            </a:extLst>
          </p:cNvPr>
          <p:cNvGrpSpPr/>
          <p:nvPr/>
        </p:nvGrpSpPr>
        <p:grpSpPr>
          <a:xfrm>
            <a:off x="543218" y="1732208"/>
            <a:ext cx="5988411" cy="338554"/>
            <a:chOff x="543218" y="792459"/>
            <a:chExt cx="5988411" cy="33855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C8FF131-830E-7C3B-50BC-6D3E84F4AA0E}"/>
                </a:ext>
              </a:extLst>
            </p:cNvPr>
            <p:cNvSpPr txBox="1"/>
            <p:nvPr/>
          </p:nvSpPr>
          <p:spPr>
            <a:xfrm>
              <a:off x="713048" y="792459"/>
              <a:ext cx="58185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특정한 배치에 맞추어 여러 개의 </a:t>
              </a:r>
              <a:r>
                <a:rPr lang="ko-KR" altLang="en-US" sz="1600" dirty="0" err="1">
                  <a:latin typeface="+mn-ea"/>
                </a:rPr>
                <a:t>서브플롯을</a:t>
              </a:r>
              <a:r>
                <a:rPr lang="ko-KR" altLang="en-US" sz="1600" dirty="0">
                  <a:latin typeface="+mn-ea"/>
                </a:rPr>
                <a:t> 포함하는 </a:t>
              </a:r>
              <a:r>
                <a:rPr lang="en-US" altLang="ko-KR" sz="1600" dirty="0">
                  <a:latin typeface="+mn-ea"/>
                </a:rPr>
                <a:t>figure</a:t>
              </a:r>
              <a:r>
                <a:rPr lang="ko-KR" altLang="en-US" sz="1600" dirty="0">
                  <a:latin typeface="+mn-ea"/>
                </a:rPr>
                <a:t>를 생성</a:t>
              </a:r>
            </a:p>
          </p:txBody>
        </p:sp>
        <p:pic>
          <p:nvPicPr>
            <p:cNvPr id="25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C88AA70F-EF64-7ED6-32F8-9E1358EF1F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68961998-2D51-9F57-722D-F6F1403452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3670" y="2729266"/>
            <a:ext cx="3798324" cy="224082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191119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3" y="277847"/>
            <a:ext cx="4669221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402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plt.subplots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() 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전체 제목과 부 제목</a:t>
            </a:r>
            <a:endParaRPr lang="en-US" altLang="ko-KR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C1D3C71-7480-FA4D-9DB0-EF5FBE56DAB6}"/>
              </a:ext>
            </a:extLst>
          </p:cNvPr>
          <p:cNvGrpSpPr/>
          <p:nvPr/>
        </p:nvGrpSpPr>
        <p:grpSpPr>
          <a:xfrm>
            <a:off x="202779" y="699542"/>
            <a:ext cx="3743049" cy="381262"/>
            <a:chOff x="202779" y="447056"/>
            <a:chExt cx="3743049" cy="381262"/>
          </a:xfrm>
        </p:grpSpPr>
        <p:pic>
          <p:nvPicPr>
            <p:cNvPr id="5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F1364319-E059-DA6C-2DDD-045AFBA1A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8452C1-48DC-D2F2-AA73-A79F494AD7CB}"/>
                </a:ext>
              </a:extLst>
            </p:cNvPr>
            <p:cNvSpPr txBox="1"/>
            <p:nvPr/>
          </p:nvSpPr>
          <p:spPr>
            <a:xfrm>
              <a:off x="476609" y="458986"/>
              <a:ext cx="3469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axes[0, 0].</a:t>
              </a:r>
              <a:r>
                <a:rPr lang="en-US" altLang="ko-KR" dirty="0" err="1">
                  <a:solidFill>
                    <a:schemeClr val="accent2"/>
                  </a:solidFill>
                  <a:latin typeface="+mj-ea"/>
                  <a:ea typeface="+mj-ea"/>
                </a:rPr>
                <a:t>set_title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("axes 1")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3183104-FF3C-9611-A59C-DD0EAE995372}"/>
              </a:ext>
            </a:extLst>
          </p:cNvPr>
          <p:cNvGrpSpPr/>
          <p:nvPr/>
        </p:nvGrpSpPr>
        <p:grpSpPr>
          <a:xfrm>
            <a:off x="202773" y="1130351"/>
            <a:ext cx="3395197" cy="381262"/>
            <a:chOff x="202779" y="447056"/>
            <a:chExt cx="3395197" cy="381262"/>
          </a:xfrm>
        </p:grpSpPr>
        <p:pic>
          <p:nvPicPr>
            <p:cNvPr id="6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795E7CB5-30DE-030A-0361-4B7F03868F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333D00-58EE-9E04-6829-D6679B2BC3DC}"/>
                </a:ext>
              </a:extLst>
            </p:cNvPr>
            <p:cNvSpPr txBox="1"/>
            <p:nvPr/>
          </p:nvSpPr>
          <p:spPr>
            <a:xfrm>
              <a:off x="476609" y="458986"/>
              <a:ext cx="3121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solidFill>
                    <a:schemeClr val="accent2"/>
                  </a:solidFill>
                  <a:latin typeface="+mj-ea"/>
                  <a:ea typeface="+mj-ea"/>
                </a:rPr>
                <a:t>plt.suptitle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('Figure Title')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7FF0A448-4661-3167-8C68-7A662BECF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47" y="1564052"/>
            <a:ext cx="5952422" cy="315269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D7AAFAC-0C7A-6C60-C590-59BAA7FAF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1994" y="1908580"/>
            <a:ext cx="3470439" cy="262076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616670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2" y="277845"/>
            <a:ext cx="3709238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3114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부분 그림 간의 간격 조절하기</a:t>
            </a:r>
            <a:endParaRPr lang="en-US" altLang="ko-KR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C1D3C71-7480-FA4D-9DB0-EF5FBE56DAB6}"/>
              </a:ext>
            </a:extLst>
          </p:cNvPr>
          <p:cNvGrpSpPr/>
          <p:nvPr/>
        </p:nvGrpSpPr>
        <p:grpSpPr>
          <a:xfrm>
            <a:off x="202779" y="699542"/>
            <a:ext cx="5451851" cy="381262"/>
            <a:chOff x="202779" y="447056"/>
            <a:chExt cx="5451851" cy="381262"/>
          </a:xfrm>
        </p:grpSpPr>
        <p:pic>
          <p:nvPicPr>
            <p:cNvPr id="5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F1364319-E059-DA6C-2DDD-045AFBA1A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8452C1-48DC-D2F2-AA73-A79F494AD7CB}"/>
                </a:ext>
              </a:extLst>
            </p:cNvPr>
            <p:cNvSpPr txBox="1"/>
            <p:nvPr/>
          </p:nvSpPr>
          <p:spPr>
            <a:xfrm>
              <a:off x="476609" y="458986"/>
              <a:ext cx="5178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solidFill>
                    <a:schemeClr val="accent2"/>
                  </a:solidFill>
                  <a:latin typeface="+mj-ea"/>
                  <a:ea typeface="+mj-ea"/>
                </a:rPr>
                <a:t>plt.subplots_adjust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(</a:t>
              </a:r>
              <a:r>
                <a:rPr lang="en-US" altLang="ko-KR" dirty="0" err="1">
                  <a:solidFill>
                    <a:schemeClr val="accent2"/>
                  </a:solidFill>
                  <a:latin typeface="+mj-ea"/>
                  <a:ea typeface="+mj-ea"/>
                </a:rPr>
                <a:t>wspace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=0, </a:t>
              </a:r>
              <a:r>
                <a:rPr lang="en-US" altLang="ko-KR" dirty="0" err="1">
                  <a:solidFill>
                    <a:schemeClr val="accent2"/>
                  </a:solidFill>
                  <a:latin typeface="+mj-ea"/>
                  <a:ea typeface="+mj-ea"/>
                </a:rPr>
                <a:t>hspace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=.05)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0D9578A-9BB9-0950-9FD0-9923FEF6C68B}"/>
              </a:ext>
            </a:extLst>
          </p:cNvPr>
          <p:cNvGrpSpPr/>
          <p:nvPr/>
        </p:nvGrpSpPr>
        <p:grpSpPr>
          <a:xfrm>
            <a:off x="823330" y="1428852"/>
            <a:ext cx="5909258" cy="323165"/>
            <a:chOff x="823330" y="1344996"/>
            <a:chExt cx="5909258" cy="323165"/>
          </a:xfrm>
        </p:grpSpPr>
        <p:pic>
          <p:nvPicPr>
            <p:cNvPr id="7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F755A343-4F27-8F46-71B9-BA4D6A4235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B14DC1-9B71-70C0-00C5-C25B4BB900E4}"/>
                </a:ext>
              </a:extLst>
            </p:cNvPr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ko-KR" altLang="en-US" sz="1500" dirty="0"/>
                <a:t>비율로 명시</a:t>
              </a:r>
              <a:r>
                <a:rPr lang="en-US" altLang="ko-KR" sz="1500" dirty="0"/>
                <a:t>, .05</a:t>
              </a:r>
              <a:r>
                <a:rPr lang="ko-KR" altLang="en-US" sz="1500" dirty="0"/>
                <a:t>은 </a:t>
              </a:r>
              <a:r>
                <a:rPr lang="en-US" altLang="ko-KR" sz="1500" dirty="0"/>
                <a:t>5%</a:t>
              </a:r>
              <a:r>
                <a:rPr lang="ko-KR" altLang="en-US" sz="1500" dirty="0"/>
                <a:t>의 공간 비우기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868985B-76BD-0BDB-9782-2EB8B9EFA79A}"/>
              </a:ext>
            </a:extLst>
          </p:cNvPr>
          <p:cNvGrpSpPr/>
          <p:nvPr/>
        </p:nvGrpSpPr>
        <p:grpSpPr>
          <a:xfrm>
            <a:off x="543218" y="1071775"/>
            <a:ext cx="2246168" cy="338554"/>
            <a:chOff x="543218" y="792459"/>
            <a:chExt cx="2246168" cy="33855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E4DE5D3-B9C1-DA8F-420C-847723B5C0C2}"/>
                </a:ext>
              </a:extLst>
            </p:cNvPr>
            <p:cNvSpPr txBox="1"/>
            <p:nvPr/>
          </p:nvSpPr>
          <p:spPr>
            <a:xfrm>
              <a:off x="713048" y="792459"/>
              <a:ext cx="207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axes </a:t>
              </a:r>
              <a:r>
                <a:rPr lang="ko-KR" altLang="en-US" sz="1600" dirty="0">
                  <a:latin typeface="+mn-ea"/>
                </a:rPr>
                <a:t>간의 간격을 설정</a:t>
              </a:r>
            </a:p>
          </p:txBody>
        </p:sp>
        <p:pic>
          <p:nvPicPr>
            <p:cNvPr id="14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6064AF6F-D00A-B762-6762-DEEC861C39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CCD09948-826E-4141-1CFF-8C0D3CFEC1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830" y="1767627"/>
            <a:ext cx="5383140" cy="3103159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D3DF1BB-A45B-B11F-0A9C-B10127BAD5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1974" y="702002"/>
            <a:ext cx="2759954" cy="209906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758445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4" y="277845"/>
            <a:ext cx="3649238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303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fig.add_subplot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() 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개요 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C1D3C71-7480-FA4D-9DB0-EF5FBE56DAB6}"/>
              </a:ext>
            </a:extLst>
          </p:cNvPr>
          <p:cNvGrpSpPr/>
          <p:nvPr/>
        </p:nvGrpSpPr>
        <p:grpSpPr>
          <a:xfrm>
            <a:off x="202779" y="699542"/>
            <a:ext cx="3097039" cy="381262"/>
            <a:chOff x="202779" y="447056"/>
            <a:chExt cx="3097039" cy="381262"/>
          </a:xfrm>
        </p:grpSpPr>
        <p:pic>
          <p:nvPicPr>
            <p:cNvPr id="5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F1364319-E059-DA6C-2DDD-045AFBA1A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8452C1-48DC-D2F2-AA73-A79F494AD7CB}"/>
                </a:ext>
              </a:extLst>
            </p:cNvPr>
            <p:cNvSpPr txBox="1"/>
            <p:nvPr/>
          </p:nvSpPr>
          <p:spPr>
            <a:xfrm>
              <a:off x="476609" y="458986"/>
              <a:ext cx="2823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solidFill>
                    <a:schemeClr val="accent2"/>
                  </a:solidFill>
                  <a:latin typeface="+mj-ea"/>
                  <a:ea typeface="+mj-ea"/>
                </a:rPr>
                <a:t>fig.add_subplot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() 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메서드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C694D11-C623-3AFF-824B-74D9169FE6CD}"/>
              </a:ext>
            </a:extLst>
          </p:cNvPr>
          <p:cNvGrpSpPr/>
          <p:nvPr/>
        </p:nvGrpSpPr>
        <p:grpSpPr>
          <a:xfrm>
            <a:off x="543218" y="1090665"/>
            <a:ext cx="5308866" cy="338554"/>
            <a:chOff x="543218" y="792459"/>
            <a:chExt cx="5308866" cy="3385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F8F0A84-91D7-C14F-B3DD-4E3EB66D5ED5}"/>
                </a:ext>
              </a:extLst>
            </p:cNvPr>
            <p:cNvSpPr txBox="1"/>
            <p:nvPr/>
          </p:nvSpPr>
          <p:spPr>
            <a:xfrm>
              <a:off x="713048" y="792459"/>
              <a:ext cx="51390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axes</a:t>
              </a:r>
              <a:r>
                <a:rPr lang="ko-KR" altLang="en-US" sz="1600" dirty="0">
                  <a:latin typeface="+mn-ea"/>
                </a:rPr>
                <a:t>을 하나씩 추가할 수 있도록 </a:t>
              </a:r>
              <a:r>
                <a:rPr lang="en-US" altLang="ko-KR" sz="1600" dirty="0">
                  <a:latin typeface="+mn-ea"/>
                </a:rPr>
                <a:t>figure </a:t>
              </a:r>
              <a:r>
                <a:rPr lang="ko-KR" altLang="en-US" sz="1600" dirty="0">
                  <a:latin typeface="+mn-ea"/>
                </a:rPr>
                <a:t>객체에 속한 메서드</a:t>
              </a:r>
            </a:p>
          </p:txBody>
        </p:sp>
        <p:pic>
          <p:nvPicPr>
            <p:cNvPr id="6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A96DBE33-70B7-DA3A-23AE-BE634C1084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3903966-E56D-3A58-06B9-7BBB4778BB19}"/>
              </a:ext>
            </a:extLst>
          </p:cNvPr>
          <p:cNvGrpSpPr/>
          <p:nvPr/>
        </p:nvGrpSpPr>
        <p:grpSpPr>
          <a:xfrm>
            <a:off x="541782" y="1392690"/>
            <a:ext cx="5250195" cy="338554"/>
            <a:chOff x="543218" y="792459"/>
            <a:chExt cx="5250195" cy="33855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0B4BE3-34D9-4C95-F988-8785F551282A}"/>
                </a:ext>
              </a:extLst>
            </p:cNvPr>
            <p:cNvSpPr txBox="1"/>
            <p:nvPr/>
          </p:nvSpPr>
          <p:spPr>
            <a:xfrm>
              <a:off x="713048" y="792459"/>
              <a:ext cx="50803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axes</a:t>
              </a:r>
              <a:r>
                <a:rPr lang="ko-KR" altLang="en-US" sz="1600" dirty="0">
                  <a:latin typeface="+mn-ea"/>
                </a:rPr>
                <a:t>을 생성하고 반환하며</a:t>
              </a:r>
              <a:r>
                <a:rPr lang="en-US" altLang="ko-KR" sz="1600" dirty="0">
                  <a:latin typeface="+mn-ea"/>
                </a:rPr>
                <a:t>, </a:t>
              </a:r>
              <a:r>
                <a:rPr lang="ko-KR" altLang="en-US" sz="1600" dirty="0">
                  <a:latin typeface="+mn-ea"/>
                </a:rPr>
                <a:t>인덱스를 이용하여 위치를 지정</a:t>
              </a:r>
            </a:p>
          </p:txBody>
        </p:sp>
        <p:pic>
          <p:nvPicPr>
            <p:cNvPr id="10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0825E4B5-6889-0D6D-1AD6-796E546BA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16182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casio\매\2023_작업\04. [모션파크]동양미래대_오픈소스_ppt\06.이미지\데이터분석입문_시안\ㄱ.e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716" y="2972866"/>
            <a:ext cx="246956" cy="24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0105" y="2807925"/>
            <a:ext cx="1114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학습목표</a:t>
            </a:r>
          </a:p>
        </p:txBody>
      </p:sp>
      <p:pic>
        <p:nvPicPr>
          <p:cNvPr id="4" name="Picture 2" descr="C:\Users\casio\매\2023_작업\04. [모션파크]동양미래대_오픈소스_ppt\06.이미지\데이터분석입문_시안\ㄱ.e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32301" y="2754695"/>
            <a:ext cx="246956" cy="24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casio\매\2023_작업\04. [모션파크]동양미래대_오픈소스_ppt\06.이미지\데이터분석입문_시안\ㄴ.e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23529" y="404935"/>
            <a:ext cx="241200" cy="24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casio\매\2023_작업\04. [모션파크]동양미래대_오픈소스_ppt\06.이미지\데이터분석입문_시안\ㄴ.e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72" y="629288"/>
            <a:ext cx="241200" cy="24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20105" y="461469"/>
            <a:ext cx="1114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/>
                </a:solidFill>
                <a:latin typeface="+mj-ea"/>
                <a:ea typeface="+mj-ea"/>
              </a:rPr>
              <a:t>학습개요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690739" y="944890"/>
            <a:ext cx="4209744" cy="1506631"/>
            <a:chOff x="690739" y="944890"/>
            <a:chExt cx="4209744" cy="1506631"/>
          </a:xfrm>
        </p:grpSpPr>
        <p:pic>
          <p:nvPicPr>
            <p:cNvPr id="5125" name="Picture 5" descr="C:\Users\casio\매\2023_작업\04. [모션파크]동양미래대_오픈소스_ppt\06.이미지\데이터분석입문_시안\체크1.e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739" y="1038424"/>
              <a:ext cx="295317" cy="25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976973" y="944890"/>
              <a:ext cx="3923510" cy="15066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dirty="0">
                  <a:latin typeface="+mn-ea"/>
                </a:rPr>
                <a:t>도화지인 </a:t>
              </a:r>
              <a:r>
                <a:rPr lang="en-US" altLang="ko-KR" dirty="0">
                  <a:latin typeface="+mn-ea"/>
                </a:rPr>
                <a:t>figure</a:t>
              </a:r>
              <a:r>
                <a:rPr lang="ko-KR" altLang="en-US" dirty="0">
                  <a:latin typeface="+mn-ea"/>
                </a:rPr>
                <a:t>와 도화지 크기 지정</a:t>
              </a:r>
            </a:p>
            <a:p>
              <a:pPr>
                <a:lnSpc>
                  <a:spcPct val="130000"/>
                </a:lnSpc>
              </a:pPr>
              <a:r>
                <a:rPr lang="ko-KR" altLang="en-US" dirty="0">
                  <a:latin typeface="+mn-ea"/>
                </a:rPr>
                <a:t>부분 그림을 그리기 위한 </a:t>
              </a:r>
              <a:r>
                <a:rPr lang="en-US" altLang="ko-KR" dirty="0">
                  <a:latin typeface="+mn-ea"/>
                </a:rPr>
                <a:t>figure</a:t>
              </a:r>
              <a:r>
                <a:rPr lang="ko-KR" altLang="en-US" dirty="0">
                  <a:latin typeface="+mn-ea"/>
                </a:rPr>
                <a:t>와 </a:t>
              </a:r>
              <a:r>
                <a:rPr lang="en-US" altLang="ko-KR" dirty="0">
                  <a:latin typeface="+mn-ea"/>
                </a:rPr>
                <a:t>axes</a:t>
              </a:r>
            </a:p>
            <a:p>
              <a:pPr>
                <a:lnSpc>
                  <a:spcPct val="130000"/>
                </a:lnSpc>
              </a:pPr>
              <a:r>
                <a:rPr lang="ko-KR" altLang="en-US" dirty="0">
                  <a:latin typeface="+mn-ea"/>
                </a:rPr>
                <a:t>격자</a:t>
              </a:r>
              <a:r>
                <a:rPr lang="en-US" altLang="ko-KR" dirty="0">
                  <a:latin typeface="+mn-ea"/>
                </a:rPr>
                <a:t>(gird) </a:t>
              </a:r>
              <a:r>
                <a:rPr lang="ko-KR" altLang="en-US" dirty="0">
                  <a:latin typeface="+mn-ea"/>
                </a:rPr>
                <a:t>형태의 부분 그림 설정</a:t>
              </a:r>
            </a:p>
            <a:p>
              <a:pPr>
                <a:lnSpc>
                  <a:spcPct val="130000"/>
                </a:lnSpc>
              </a:pPr>
              <a:r>
                <a:rPr lang="ko-KR" altLang="en-US" dirty="0">
                  <a:latin typeface="+mn-ea"/>
                </a:rPr>
                <a:t>부분 그림을 그리기 위한 기초</a:t>
              </a:r>
            </a:p>
          </p:txBody>
        </p:sp>
        <p:pic>
          <p:nvPicPr>
            <p:cNvPr id="13" name="Picture 5" descr="C:\Users\casio\매\2023_작업\04. [모션파크]동양미래대_오픈소스_ppt\06.이미지\데이터분석입문_시안\체크1.e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573" y="1388658"/>
              <a:ext cx="295317" cy="25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5" descr="C:\Users\casio\매\2023_작업\04. [모션파크]동양미래대_오픈소스_ppt\06.이미지\데이터분석입문_시안\체크1.e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561" y="1760885"/>
              <a:ext cx="295317" cy="25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695080" y="3321154"/>
            <a:ext cx="6298353" cy="2129878"/>
            <a:chOff x="841798" y="3321154"/>
            <a:chExt cx="6298353" cy="2129878"/>
          </a:xfrm>
        </p:grpSpPr>
        <p:pic>
          <p:nvPicPr>
            <p:cNvPr id="22" name="Picture 4" descr="C:\Users\casio\매\2023_작업\04. [모션파크]동양미래대_오픈소스_ppt\06.이미지\데이터분석입문_시안\체크2.e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220" y="4278163"/>
              <a:ext cx="295317" cy="25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C:\Users\casio\매\2023_작업\04. [모션파크]동양미래대_오픈소스_ppt\06.이미지\데이터분석입문_시안\체크2.e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798" y="3465783"/>
              <a:ext cx="295317" cy="25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1118951" y="3321154"/>
              <a:ext cx="6021200" cy="2129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</a:rPr>
                <a:t>도화지인 </a:t>
              </a:r>
              <a:r>
                <a:rPr lang="en-US" altLang="ko-KR" dirty="0">
                  <a:solidFill>
                    <a:schemeClr val="bg1"/>
                  </a:solidFill>
                </a:rPr>
                <a:t>figure</a:t>
              </a:r>
              <a:r>
                <a:rPr lang="ko-KR" altLang="en-US" dirty="0">
                  <a:solidFill>
                    <a:schemeClr val="bg1"/>
                  </a:solidFill>
                </a:rPr>
                <a:t>에서 크기를 지정할 수 있다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</a:rPr>
                <a:t>격자 형태의 부분 그림에서 위치를 알고 그래프를 그릴 수 있다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</a:rPr>
                <a:t>다음을 사용해 부분 그림을 그릴 수 있다</a:t>
              </a:r>
              <a:r>
                <a:rPr lang="en-US" altLang="ko-KR" dirty="0">
                  <a:solidFill>
                    <a:schemeClr val="bg1"/>
                  </a:solidFill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 err="1">
                  <a:solidFill>
                    <a:schemeClr val="bg1"/>
                  </a:solidFill>
                </a:rPr>
                <a:t>plt.subplot</a:t>
              </a:r>
              <a:r>
                <a:rPr lang="en-US" altLang="ko-KR" dirty="0">
                  <a:solidFill>
                    <a:schemeClr val="bg1"/>
                  </a:solidFill>
                </a:rPr>
                <a:t>() </a:t>
              </a:r>
              <a:r>
                <a:rPr lang="ko-KR" altLang="en-US" dirty="0" err="1">
                  <a:solidFill>
                    <a:schemeClr val="bg1"/>
                  </a:solidFill>
                </a:rPr>
                <a:t>ㆍ</a:t>
              </a:r>
              <a:r>
                <a:rPr lang="en-US" altLang="ko-KR" dirty="0">
                  <a:solidFill>
                    <a:schemeClr val="bg1"/>
                  </a:solidFill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</a:rPr>
                <a:t>plt.subplots</a:t>
              </a:r>
              <a:r>
                <a:rPr lang="en-US" altLang="ko-KR" dirty="0">
                  <a:solidFill>
                    <a:schemeClr val="bg1"/>
                  </a:solidFill>
                </a:rPr>
                <a:t>() </a:t>
              </a:r>
              <a:r>
                <a:rPr lang="ko-KR" altLang="en-US" dirty="0" err="1">
                  <a:solidFill>
                    <a:schemeClr val="bg1"/>
                  </a:solidFill>
                </a:rPr>
                <a:t>ㆍ</a:t>
              </a:r>
              <a:r>
                <a:rPr lang="en-US" altLang="ko-KR" dirty="0">
                  <a:solidFill>
                    <a:schemeClr val="bg1"/>
                  </a:solidFill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</a:rPr>
                <a:t>fig.add_subplot</a:t>
              </a:r>
              <a:r>
                <a:rPr lang="en-US" altLang="ko-KR" dirty="0">
                  <a:solidFill>
                    <a:schemeClr val="bg1"/>
                  </a:solidFill>
                </a:rPr>
                <a:t>()</a:t>
              </a:r>
            </a:p>
            <a:p>
              <a:pPr>
                <a:lnSpc>
                  <a:spcPct val="150000"/>
                </a:lnSpc>
              </a:pPr>
              <a:endParaRPr lang="en-US" altLang="ko-KR" dirty="0">
                <a:solidFill>
                  <a:schemeClr val="bg1"/>
                </a:solidFill>
              </a:endParaRPr>
            </a:p>
          </p:txBody>
        </p:sp>
      </p:grpSp>
      <p:pic>
        <p:nvPicPr>
          <p:cNvPr id="5" name="Picture 4" descr="C:\Users\casio\매\2023_작업\04. [모션파크]동양미래대_오픈소스_ppt\06.이미지\데이터분석입문_시안\체크2.emf">
            <a:extLst>
              <a:ext uri="{FF2B5EF4-FFF2-40B4-BE49-F238E27FC236}">
                <a16:creationId xmlns:a16="http://schemas.microsoft.com/office/drawing/2014/main" id="{F16387D0-E017-BB3A-30B4-DFDD7B604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80" y="3879116"/>
            <a:ext cx="295317" cy="25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casio\매\2023_작업\04. [모션파크]동양미래대_오픈소스_ppt\06.이미지\데이터분석입문_시안\체크1.emf">
            <a:extLst>
              <a:ext uri="{FF2B5EF4-FFF2-40B4-BE49-F238E27FC236}">
                <a16:creationId xmlns:a16="http://schemas.microsoft.com/office/drawing/2014/main" id="{E2C5EAE5-F59A-34C2-432A-88D2F3AA1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61" y="2113238"/>
            <a:ext cx="295317" cy="25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683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2" y="277845"/>
            <a:ext cx="3709238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2978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fig.add_subplot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() 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활용</a:t>
            </a:r>
            <a:endParaRPr lang="en-US" altLang="ko-KR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C1D3C71-7480-FA4D-9DB0-EF5FBE56DAB6}"/>
              </a:ext>
            </a:extLst>
          </p:cNvPr>
          <p:cNvGrpSpPr/>
          <p:nvPr/>
        </p:nvGrpSpPr>
        <p:grpSpPr>
          <a:xfrm>
            <a:off x="202779" y="699542"/>
            <a:ext cx="2763614" cy="381262"/>
            <a:chOff x="202779" y="447056"/>
            <a:chExt cx="2763614" cy="381262"/>
          </a:xfrm>
        </p:grpSpPr>
        <p:pic>
          <p:nvPicPr>
            <p:cNvPr id="5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F1364319-E059-DA6C-2DDD-045AFBA1A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8452C1-48DC-D2F2-AA73-A79F494AD7CB}"/>
                </a:ext>
              </a:extLst>
            </p:cNvPr>
            <p:cNvSpPr txBox="1"/>
            <p:nvPr/>
          </p:nvSpPr>
          <p:spPr>
            <a:xfrm>
              <a:off x="476609" y="458986"/>
              <a:ext cx="2489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Axes: 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내부의 부분 그림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0D9578A-9BB9-0950-9FD0-9923FEF6C68B}"/>
              </a:ext>
            </a:extLst>
          </p:cNvPr>
          <p:cNvGrpSpPr/>
          <p:nvPr/>
        </p:nvGrpSpPr>
        <p:grpSpPr>
          <a:xfrm>
            <a:off x="823330" y="1428852"/>
            <a:ext cx="5909258" cy="323165"/>
            <a:chOff x="823330" y="1344996"/>
            <a:chExt cx="5909258" cy="323165"/>
          </a:xfrm>
        </p:grpSpPr>
        <p:pic>
          <p:nvPicPr>
            <p:cNvPr id="7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F755A343-4F27-8F46-71B9-BA4D6A4235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B14DC1-9B71-70C0-00C5-C25B4BB900E4}"/>
                </a:ext>
              </a:extLst>
            </p:cNvPr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ko-KR" altLang="en-US" sz="1500" dirty="0"/>
                <a:t>크기 </a:t>
              </a:r>
              <a:r>
                <a:rPr lang="en-US" altLang="ko-KR" sz="1500" dirty="0"/>
                <a:t>2 x 2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868985B-76BD-0BDB-9782-2EB8B9EFA79A}"/>
              </a:ext>
            </a:extLst>
          </p:cNvPr>
          <p:cNvGrpSpPr/>
          <p:nvPr/>
        </p:nvGrpSpPr>
        <p:grpSpPr>
          <a:xfrm>
            <a:off x="543218" y="1071775"/>
            <a:ext cx="3159751" cy="338554"/>
            <a:chOff x="543218" y="792459"/>
            <a:chExt cx="3159751" cy="33855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E4DE5D3-B9C1-DA8F-420C-847723B5C0C2}"/>
                </a:ext>
              </a:extLst>
            </p:cNvPr>
            <p:cNvSpPr txBox="1"/>
            <p:nvPr/>
          </p:nvSpPr>
          <p:spPr>
            <a:xfrm>
              <a:off x="713048" y="792459"/>
              <a:ext cx="29899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ax1 = </a:t>
              </a:r>
              <a:r>
                <a:rPr lang="en-US" altLang="ko-KR" sz="1600" dirty="0" err="1">
                  <a:latin typeface="+mn-ea"/>
                </a:rPr>
                <a:t>fig.add_subplot</a:t>
              </a:r>
              <a:r>
                <a:rPr lang="en-US" altLang="ko-KR" sz="1600" dirty="0">
                  <a:latin typeface="+mn-ea"/>
                </a:rPr>
                <a:t>(2, 2, </a:t>
              </a:r>
              <a:r>
                <a:rPr lang="en-US" altLang="ko-KR" sz="1600" dirty="0">
                  <a:solidFill>
                    <a:srgbClr val="FF0000"/>
                  </a:solidFill>
                  <a:latin typeface="+mn-ea"/>
                </a:rPr>
                <a:t>1</a:t>
              </a:r>
              <a:r>
                <a:rPr lang="en-US" altLang="ko-KR" sz="1600" dirty="0">
                  <a:latin typeface="+mn-ea"/>
                </a:rPr>
                <a:t>)</a:t>
              </a:r>
            </a:p>
          </p:txBody>
        </p:sp>
        <p:pic>
          <p:nvPicPr>
            <p:cNvPr id="14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6064AF6F-D00A-B762-6762-DEEC861C39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D73C55A-5A36-543F-F60A-5814AECFE068}"/>
              </a:ext>
            </a:extLst>
          </p:cNvPr>
          <p:cNvGrpSpPr/>
          <p:nvPr/>
        </p:nvGrpSpPr>
        <p:grpSpPr>
          <a:xfrm>
            <a:off x="823330" y="1724908"/>
            <a:ext cx="5909258" cy="323165"/>
            <a:chOff x="823330" y="1344996"/>
            <a:chExt cx="5909258" cy="323165"/>
          </a:xfrm>
        </p:grpSpPr>
        <p:pic>
          <p:nvPicPr>
            <p:cNvPr id="6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9E3B2303-00BA-A258-1191-EF6EE542FF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C1B3996-A23A-A244-135C-6438EA71C1A4}"/>
                </a:ext>
              </a:extLst>
            </p:cNvPr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ko-KR" sz="1500" dirty="0"/>
                <a:t>4</a:t>
              </a:r>
              <a:r>
                <a:rPr lang="ko-KR" altLang="en-US" sz="1500" dirty="0"/>
                <a:t>개의 그림 중 </a:t>
              </a:r>
              <a:r>
                <a:rPr lang="en-US" altLang="ko-KR" sz="1500" dirty="0"/>
                <a:t>1</a:t>
              </a:r>
              <a:r>
                <a:rPr lang="ko-KR" altLang="en-US" sz="1500" dirty="0"/>
                <a:t>번 그림 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15A9CC8-E539-9F2E-B1E4-19709C849104}"/>
              </a:ext>
            </a:extLst>
          </p:cNvPr>
          <p:cNvGrpSpPr/>
          <p:nvPr/>
        </p:nvGrpSpPr>
        <p:grpSpPr>
          <a:xfrm>
            <a:off x="554217" y="2113762"/>
            <a:ext cx="3159751" cy="338554"/>
            <a:chOff x="543218" y="792459"/>
            <a:chExt cx="3159751" cy="33855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57E7CC-064C-C58D-C49D-7DB2E0466B3A}"/>
                </a:ext>
              </a:extLst>
            </p:cNvPr>
            <p:cNvSpPr txBox="1"/>
            <p:nvPr/>
          </p:nvSpPr>
          <p:spPr>
            <a:xfrm>
              <a:off x="713048" y="792459"/>
              <a:ext cx="29899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ax2 = </a:t>
              </a:r>
              <a:r>
                <a:rPr lang="en-US" altLang="ko-KR" sz="1600" dirty="0" err="1">
                  <a:latin typeface="+mn-ea"/>
                </a:rPr>
                <a:t>fig.add_subplot</a:t>
              </a:r>
              <a:r>
                <a:rPr lang="en-US" altLang="ko-KR" sz="1600" dirty="0">
                  <a:latin typeface="+mn-ea"/>
                </a:rPr>
                <a:t>(2, 2, </a:t>
              </a:r>
              <a:r>
                <a:rPr lang="en-US" altLang="ko-KR" sz="1600" dirty="0">
                  <a:solidFill>
                    <a:srgbClr val="FF0000"/>
                  </a:solidFill>
                  <a:latin typeface="+mn-ea"/>
                </a:rPr>
                <a:t>2</a:t>
              </a:r>
              <a:r>
                <a:rPr lang="en-US" altLang="ko-KR" sz="1600" dirty="0">
                  <a:latin typeface="+mn-ea"/>
                </a:rPr>
                <a:t>)</a:t>
              </a:r>
            </a:p>
          </p:txBody>
        </p:sp>
        <p:pic>
          <p:nvPicPr>
            <p:cNvPr id="19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444CA914-EE0E-C6C2-809D-E32A346930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CF1A8A9-5AD2-A85B-6ECC-423393A32F63}"/>
              </a:ext>
            </a:extLst>
          </p:cNvPr>
          <p:cNvGrpSpPr/>
          <p:nvPr/>
        </p:nvGrpSpPr>
        <p:grpSpPr>
          <a:xfrm>
            <a:off x="547246" y="2483913"/>
            <a:ext cx="3159751" cy="338554"/>
            <a:chOff x="543218" y="792459"/>
            <a:chExt cx="3159751" cy="33855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5117D62-8CC0-9FB5-CFC2-66DC449769DC}"/>
                </a:ext>
              </a:extLst>
            </p:cNvPr>
            <p:cNvSpPr txBox="1"/>
            <p:nvPr/>
          </p:nvSpPr>
          <p:spPr>
            <a:xfrm>
              <a:off x="713048" y="792459"/>
              <a:ext cx="29899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ax3 = </a:t>
              </a:r>
              <a:r>
                <a:rPr lang="en-US" altLang="ko-KR" sz="1600" dirty="0" err="1">
                  <a:latin typeface="+mn-ea"/>
                </a:rPr>
                <a:t>fig.add_subplot</a:t>
              </a:r>
              <a:r>
                <a:rPr lang="en-US" altLang="ko-KR" sz="1600" dirty="0">
                  <a:latin typeface="+mn-ea"/>
                </a:rPr>
                <a:t>(2, 2, </a:t>
              </a:r>
              <a:r>
                <a:rPr lang="en-US" altLang="ko-KR" sz="1600" dirty="0">
                  <a:solidFill>
                    <a:srgbClr val="FF0000"/>
                  </a:solidFill>
                  <a:latin typeface="+mn-ea"/>
                </a:rPr>
                <a:t>3</a:t>
              </a:r>
              <a:r>
                <a:rPr lang="en-US" altLang="ko-KR" sz="1600" dirty="0">
                  <a:latin typeface="+mn-ea"/>
                </a:rPr>
                <a:t>)</a:t>
              </a:r>
            </a:p>
          </p:txBody>
        </p:sp>
        <p:pic>
          <p:nvPicPr>
            <p:cNvPr id="22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3DFC95B2-D041-16FC-5D94-2ACF69EF45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2304FE83-6A3E-689C-2C7F-531827B5A9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331" y="2912377"/>
            <a:ext cx="5668638" cy="131165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D78D90B-C371-40F3-A7E8-B2B1D34F90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2005" y="2385199"/>
            <a:ext cx="3703929" cy="267128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852349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3" y="277843"/>
            <a:ext cx="2389259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표준 정규 분포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CA0794C-24D5-5DA3-404A-B015EF7FB1A3}"/>
              </a:ext>
            </a:extLst>
          </p:cNvPr>
          <p:cNvGrpSpPr/>
          <p:nvPr/>
        </p:nvGrpSpPr>
        <p:grpSpPr>
          <a:xfrm>
            <a:off x="202779" y="699542"/>
            <a:ext cx="1351369" cy="381262"/>
            <a:chOff x="202779" y="447056"/>
            <a:chExt cx="1351369" cy="381262"/>
          </a:xfrm>
        </p:grpSpPr>
        <p:pic>
          <p:nvPicPr>
            <p:cNvPr id="8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D56AE9B9-0021-751F-EF4C-57DE9EB3C2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EF8FC7-D07F-333C-F733-6767ABB160EB}"/>
                </a:ext>
              </a:extLst>
            </p:cNvPr>
            <p:cNvSpPr txBox="1"/>
            <p:nvPr/>
          </p:nvSpPr>
          <p:spPr>
            <a:xfrm>
              <a:off x="476609" y="458986"/>
              <a:ext cx="1077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정규 분포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DD9874-A72A-12DD-01C7-D49A4C42A7F6}"/>
              </a:ext>
            </a:extLst>
          </p:cNvPr>
          <p:cNvGrpSpPr/>
          <p:nvPr/>
        </p:nvGrpSpPr>
        <p:grpSpPr>
          <a:xfrm>
            <a:off x="823330" y="1428852"/>
            <a:ext cx="5909258" cy="323165"/>
            <a:chOff x="823330" y="1344996"/>
            <a:chExt cx="5909258" cy="323165"/>
          </a:xfrm>
        </p:grpSpPr>
        <p:pic>
          <p:nvPicPr>
            <p:cNvPr id="19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2C35AD25-819A-CFF0-8A46-45B778EEB2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6DF66C8-BCFF-0883-1A56-CC124FA7952B}"/>
                </a:ext>
              </a:extLst>
            </p:cNvPr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ko-KR" altLang="en-US" sz="1500" dirty="0"/>
                <a:t>우리나라 </a:t>
              </a:r>
              <a:r>
                <a:rPr lang="en-US" altLang="ko-KR" sz="1500" dirty="0"/>
                <a:t>20</a:t>
              </a:r>
              <a:r>
                <a:rPr lang="ko-KR" altLang="en-US" sz="1500" dirty="0"/>
                <a:t>대 </a:t>
              </a:r>
              <a:r>
                <a:rPr lang="ko-KR" altLang="en-US" sz="1500" dirty="0" err="1"/>
                <a:t>남자키</a:t>
              </a:r>
              <a:r>
                <a:rPr lang="ko-KR" altLang="en-US" sz="1500" dirty="0"/>
                <a:t> 분포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7E5B57A-1539-9394-0195-47232B2C3625}"/>
              </a:ext>
            </a:extLst>
          </p:cNvPr>
          <p:cNvGrpSpPr/>
          <p:nvPr/>
        </p:nvGrpSpPr>
        <p:grpSpPr>
          <a:xfrm>
            <a:off x="543218" y="1071775"/>
            <a:ext cx="1521482" cy="338554"/>
            <a:chOff x="543218" y="792459"/>
            <a:chExt cx="1521482" cy="33855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64AABAE-67D0-7B74-78EC-7C7AEE10950D}"/>
                </a:ext>
              </a:extLst>
            </p:cNvPr>
            <p:cNvSpPr txBox="1"/>
            <p:nvPr/>
          </p:nvSpPr>
          <p:spPr>
            <a:xfrm>
              <a:off x="713048" y="792459"/>
              <a:ext cx="13516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가상적인 분포</a:t>
              </a:r>
            </a:p>
          </p:txBody>
        </p:sp>
        <p:pic>
          <p:nvPicPr>
            <p:cNvPr id="23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7DDF6C9D-FF27-7073-B64F-5FBA7C32D5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28684943-C83F-506B-CA07-F42E59F20B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2020" y="699542"/>
            <a:ext cx="3539941" cy="1749389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CC048B02-8981-B4D4-1B84-7D5997480BF4}"/>
              </a:ext>
            </a:extLst>
          </p:cNvPr>
          <p:cNvGrpSpPr/>
          <p:nvPr/>
        </p:nvGrpSpPr>
        <p:grpSpPr>
          <a:xfrm>
            <a:off x="213778" y="2871745"/>
            <a:ext cx="1827460" cy="381262"/>
            <a:chOff x="202779" y="447056"/>
            <a:chExt cx="1827460" cy="381262"/>
          </a:xfrm>
        </p:grpSpPr>
        <p:pic>
          <p:nvPicPr>
            <p:cNvPr id="27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1727AF68-7109-CC47-085D-9C3979AB09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4932139-E428-6D39-C670-40AE56B8CC04}"/>
                </a:ext>
              </a:extLst>
            </p:cNvPr>
            <p:cNvSpPr txBox="1"/>
            <p:nvPr/>
          </p:nvSpPr>
          <p:spPr>
            <a:xfrm>
              <a:off x="476609" y="458986"/>
              <a:ext cx="1553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표준 정규 분포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81C8EAD-D646-9762-A60A-87BE11D6E2DA}"/>
              </a:ext>
            </a:extLst>
          </p:cNvPr>
          <p:cNvGrpSpPr/>
          <p:nvPr/>
        </p:nvGrpSpPr>
        <p:grpSpPr>
          <a:xfrm>
            <a:off x="554217" y="3243978"/>
            <a:ext cx="1986353" cy="338554"/>
            <a:chOff x="543218" y="792459"/>
            <a:chExt cx="1986353" cy="33855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3E3D9A2-DBA4-209E-C6EA-5461E0650CD5}"/>
                </a:ext>
              </a:extLst>
            </p:cNvPr>
            <p:cNvSpPr txBox="1"/>
            <p:nvPr/>
          </p:nvSpPr>
          <p:spPr>
            <a:xfrm>
              <a:off x="713048" y="792459"/>
              <a:ext cx="18165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평균 </a:t>
              </a:r>
              <a:r>
                <a:rPr lang="en-US" altLang="ko-KR" sz="1600" dirty="0">
                  <a:latin typeface="+mn-ea"/>
                </a:rPr>
                <a:t>0, </a:t>
              </a:r>
              <a:r>
                <a:rPr lang="ko-KR" altLang="en-US" sz="1600" dirty="0">
                  <a:latin typeface="+mn-ea"/>
                </a:rPr>
                <a:t>표준편차 </a:t>
              </a:r>
              <a:r>
                <a:rPr lang="en-US" altLang="ko-KR" sz="1600" dirty="0">
                  <a:latin typeface="+mn-ea"/>
                </a:rPr>
                <a:t>1 </a:t>
              </a:r>
              <a:endParaRPr lang="ko-KR" altLang="en-US" sz="1600" dirty="0">
                <a:latin typeface="+mn-ea"/>
              </a:endParaRPr>
            </a:p>
          </p:txBody>
        </p:sp>
        <p:pic>
          <p:nvPicPr>
            <p:cNvPr id="31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25FDED75-DB71-41C1-2E19-6473D90FC4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33E33759-FD8B-0A3C-3AD6-5DC1AFD36A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2032" y="2908617"/>
            <a:ext cx="3390252" cy="1875233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826810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3" y="277842"/>
            <a:ext cx="3349243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np.random.randn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()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C1D3C71-7480-FA4D-9DB0-EF5FBE56DAB6}"/>
              </a:ext>
            </a:extLst>
          </p:cNvPr>
          <p:cNvGrpSpPr/>
          <p:nvPr/>
        </p:nvGrpSpPr>
        <p:grpSpPr>
          <a:xfrm>
            <a:off x="202779" y="699542"/>
            <a:ext cx="3196425" cy="381262"/>
            <a:chOff x="202779" y="447056"/>
            <a:chExt cx="3196425" cy="381262"/>
          </a:xfrm>
        </p:grpSpPr>
        <p:pic>
          <p:nvPicPr>
            <p:cNvPr id="5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F1364319-E059-DA6C-2DDD-045AFBA1A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8452C1-48DC-D2F2-AA73-A79F494AD7CB}"/>
                </a:ext>
              </a:extLst>
            </p:cNvPr>
            <p:cNvSpPr txBox="1"/>
            <p:nvPr/>
          </p:nvSpPr>
          <p:spPr>
            <a:xfrm>
              <a:off x="476609" y="458986"/>
              <a:ext cx="29225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표준 정규 분포의 난수를 발생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BB8068D-55D0-F566-3B79-8F681C50E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65" y="1153579"/>
            <a:ext cx="6240801" cy="250511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886C40-795D-FFF8-E127-64958B7B2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2017" y="2606800"/>
            <a:ext cx="3412864" cy="241673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7BE7389-3D9C-4E36-BD5E-10983DBFC29D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65" y="3779005"/>
            <a:ext cx="2219962" cy="1252704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182645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7199" y="1923246"/>
            <a:ext cx="26917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학습정리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25998" y="1275174"/>
            <a:ext cx="1611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300" dirty="0">
                <a:solidFill>
                  <a:schemeClr val="accent3">
                    <a:lumMod val="60000"/>
                    <a:lumOff val="40000"/>
                  </a:schemeClr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Summary</a:t>
            </a:r>
            <a:endParaRPr lang="ko-KR" altLang="en-US" sz="2400" spc="300" dirty="0">
              <a:solidFill>
                <a:schemeClr val="accent3">
                  <a:lumMod val="60000"/>
                  <a:lumOff val="40000"/>
                </a:schemeClr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1239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casio\매\2023_작업\04. [모션파크]동양미래대_오픈소스_ppt\06.이미지\데이터분석입문_시안\톱니.e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07698"/>
            <a:ext cx="216024" cy="21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222058" y="845994"/>
            <a:ext cx="2985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도화지인 </a:t>
            </a:r>
            <a:r>
              <a:rPr lang="en-US" altLang="ko-KR" sz="1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figure</a:t>
            </a:r>
            <a:r>
              <a:rPr lang="ko-KR" altLang="en-US" sz="1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크기를 지정</a:t>
            </a:r>
          </a:p>
        </p:txBody>
      </p:sp>
      <p:pic>
        <p:nvPicPr>
          <p:cNvPr id="11" name="Picture 2" descr="C:\Users\casio\매\2023_작업\04. [모션파크]동양미래대_오픈소스_ppt\06.이미지\데이터분석입문_시안\톱니.emf">
            <a:extLst>
              <a:ext uri="{FF2B5EF4-FFF2-40B4-BE49-F238E27FC236}">
                <a16:creationId xmlns:a16="http://schemas.microsoft.com/office/drawing/2014/main" id="{3DCFCA6F-06D7-0A03-50CC-6ACA81FB8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74" y="2294900"/>
            <a:ext cx="216024" cy="21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6C1923-36D0-D55E-7464-DD6BF79AF004}"/>
              </a:ext>
            </a:extLst>
          </p:cNvPr>
          <p:cNvSpPr txBox="1"/>
          <p:nvPr/>
        </p:nvSpPr>
        <p:spPr>
          <a:xfrm>
            <a:off x="1217024" y="2233196"/>
            <a:ext cx="1417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plt.subplot</a:t>
            </a:r>
            <a:r>
              <a:rPr lang="en-US" altLang="ko-KR" sz="1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B6C47F8-2E4A-3F26-00F6-517A05EB0C97}"/>
              </a:ext>
            </a:extLst>
          </p:cNvPr>
          <p:cNvSpPr/>
          <p:nvPr/>
        </p:nvSpPr>
        <p:spPr>
          <a:xfrm>
            <a:off x="1259632" y="1241763"/>
            <a:ext cx="4092356" cy="78999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w, h = </a:t>
            </a:r>
            <a:r>
              <a:rPr lang="en-US" altLang="ko-KR" sz="18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endParaRPr lang="en-US" altLang="ko-K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f1 =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plt.figure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figsize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=(w, h))</a:t>
            </a:r>
            <a:endParaRPr lang="en-US" altLang="ko-KR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CF314F1-D98B-1E2D-44EA-7E0E5EAB3D86}"/>
              </a:ext>
            </a:extLst>
          </p:cNvPr>
          <p:cNvSpPr/>
          <p:nvPr/>
        </p:nvSpPr>
        <p:spPr>
          <a:xfrm>
            <a:off x="1259632" y="2633454"/>
            <a:ext cx="4752344" cy="185826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ax1 =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(x1, y1, </a:t>
            </a:r>
            <a:r>
              <a:rPr lang="en-US" altLang="ko-KR" sz="18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yo</a:t>
            </a:r>
            <a:r>
              <a:rPr lang="en-US" altLang="ko-KR" sz="1800" dirty="0">
                <a:solidFill>
                  <a:srgbClr val="A31515"/>
                </a:solidFill>
                <a:latin typeface="Consolas" panose="020B0609020204030204" pitchFamily="49" charset="0"/>
              </a:rPr>
              <a:t>-’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b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ax2 =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(x2, y2, </a:t>
            </a:r>
            <a:r>
              <a:rPr lang="en-US" altLang="ko-KR" sz="1800" dirty="0">
                <a:solidFill>
                  <a:srgbClr val="A31515"/>
                </a:solidFill>
                <a:latin typeface="Consolas" panose="020B0609020204030204" pitchFamily="49" charset="0"/>
              </a:rPr>
              <a:t>'r.-’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altLang="ko-KR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346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casio\매\2023_작업\04. [모션파크]동양미래대_오픈소스_ppt\06.이미지\데이터분석입문_시안\톱니.e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07698"/>
            <a:ext cx="216024" cy="21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222058" y="845994"/>
            <a:ext cx="15231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plt.subplots</a:t>
            </a:r>
            <a:r>
              <a:rPr lang="en-US" altLang="ko-KR" sz="1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B6C47F8-2E4A-3F26-00F6-517A05EB0C97}"/>
              </a:ext>
            </a:extLst>
          </p:cNvPr>
          <p:cNvSpPr/>
          <p:nvPr/>
        </p:nvSpPr>
        <p:spPr>
          <a:xfrm>
            <a:off x="1259631" y="1241762"/>
            <a:ext cx="6852309" cy="2169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fig, axes =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plt.subplots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)  </a:t>
            </a:r>
            <a:r>
              <a:rPr lang="en-US" altLang="ko-KR" sz="1800" dirty="0">
                <a:solidFill>
                  <a:srgbClr val="008000"/>
                </a:solidFill>
                <a:latin typeface="Consolas" panose="020B0609020204030204" pitchFamily="49" charset="0"/>
              </a:rPr>
              <a:t># 2</a:t>
            </a:r>
            <a:r>
              <a:rPr lang="ko-KR" alt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행 </a:t>
            </a:r>
            <a:r>
              <a:rPr lang="en-US" altLang="ko-KR" sz="1800" dirty="0">
                <a:solidFill>
                  <a:srgbClr val="008000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열의 </a:t>
            </a:r>
            <a:r>
              <a:rPr lang="ko-KR" altLang="en-US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서브플롯</a:t>
            </a:r>
            <a:endParaRPr lang="ko-KR" alt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ko-KR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axes[</a:t>
            </a:r>
            <a:r>
              <a:rPr lang="en-US" altLang="ko-KR" sz="18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].plot([</a:t>
            </a:r>
            <a:r>
              <a:rPr lang="en-US" altLang="ko-KR" sz="18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axes[</a:t>
            </a:r>
            <a:r>
              <a:rPr lang="en-US" altLang="ko-KR" sz="18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set_title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dirty="0">
                <a:solidFill>
                  <a:srgbClr val="A31515"/>
                </a:solidFill>
                <a:latin typeface="Consolas" panose="020B0609020204030204" pitchFamily="49" charset="0"/>
              </a:rPr>
              <a:t>"Subplot 1"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axes[</a:t>
            </a:r>
            <a:r>
              <a:rPr lang="en-US" altLang="ko-KR" sz="18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].plot([</a:t>
            </a:r>
            <a:r>
              <a:rPr lang="en-US" altLang="ko-KR" sz="18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axes[</a:t>
            </a:r>
            <a:r>
              <a:rPr lang="en-US" altLang="ko-KR" sz="18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set_title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dirty="0">
                <a:solidFill>
                  <a:srgbClr val="A31515"/>
                </a:solidFill>
                <a:latin typeface="Consolas" panose="020B0609020204030204" pitchFamily="49" charset="0"/>
              </a:rPr>
              <a:t>"Subplot 2"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altLang="ko-KR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93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casio\매\2023_작업\04. [모션파크]동양미래대_오픈소스_ppt\06.이미지\데이터분석입문_시안\톱니.e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07698"/>
            <a:ext cx="216024" cy="21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222058" y="845994"/>
            <a:ext cx="1891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fig.add_subplot</a:t>
            </a:r>
            <a:r>
              <a:rPr lang="en-US" altLang="ko-KR" sz="1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B6C47F8-2E4A-3F26-00F6-517A05EB0C97}"/>
              </a:ext>
            </a:extLst>
          </p:cNvPr>
          <p:cNvSpPr/>
          <p:nvPr/>
        </p:nvSpPr>
        <p:spPr>
          <a:xfrm>
            <a:off x="1259632" y="1241762"/>
            <a:ext cx="4692346" cy="150998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fig =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plt.figure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figsize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=(</a:t>
            </a:r>
            <a:r>
              <a:rPr lang="en-US" altLang="ko-KR" sz="1800" dirty="0">
                <a:solidFill>
                  <a:srgbClr val="098658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800" dirty="0">
                <a:solidFill>
                  <a:srgbClr val="008000"/>
                </a:solidFill>
                <a:latin typeface="Consolas" panose="020B0609020204030204" pitchFamily="49" charset="0"/>
              </a:rPr>
              <a:t># ax1 = </a:t>
            </a:r>
            <a:r>
              <a:rPr lang="en-US" altLang="ko-KR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fig.add_subplot</a:t>
            </a:r>
            <a:r>
              <a:rPr lang="en-US" altLang="ko-KR" sz="1800" dirty="0">
                <a:solidFill>
                  <a:srgbClr val="008000"/>
                </a:solidFill>
                <a:latin typeface="Consolas" panose="020B0609020204030204" pitchFamily="49" charset="0"/>
              </a:rPr>
              <a:t>(2, 2, 1)</a:t>
            </a:r>
            <a:endParaRPr lang="en-US" altLang="ko-K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ax2 =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fig.add_subplot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ax3 =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fig.add_subplot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altLang="ko-KR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748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31467" y="1692414"/>
            <a:ext cx="24032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figure</a:t>
            </a:r>
            <a:r>
              <a:rPr lang="ko-KR" altLang="en-US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와</a:t>
            </a:r>
            <a:endParaRPr lang="en-US" altLang="ko-KR" sz="4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en-US" altLang="ko-KR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subplot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06383" y="1044342"/>
            <a:ext cx="1850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30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LESSON 01</a:t>
            </a:r>
            <a:endParaRPr lang="ko-KR" altLang="en-US" sz="2400" spc="300" dirty="0">
              <a:solidFill>
                <a:schemeClr val="accent3">
                  <a:lumMod val="60000"/>
                  <a:lumOff val="40000"/>
                </a:schemeClr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2417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7" y="277857"/>
            <a:ext cx="2209259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figure 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개요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168A3E8-6F06-CAEE-0778-76B6083C6CA2}"/>
              </a:ext>
            </a:extLst>
          </p:cNvPr>
          <p:cNvGrpSpPr/>
          <p:nvPr/>
        </p:nvGrpSpPr>
        <p:grpSpPr>
          <a:xfrm>
            <a:off x="202779" y="699542"/>
            <a:ext cx="1633498" cy="381262"/>
            <a:chOff x="202779" y="447056"/>
            <a:chExt cx="1633498" cy="381262"/>
          </a:xfrm>
        </p:grpSpPr>
        <p:pic>
          <p:nvPicPr>
            <p:cNvPr id="5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6B6A2A38-F483-B59B-6FAD-027A0E8011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F11CEE0-4300-B2A5-C812-FB9622F29667}"/>
                </a:ext>
              </a:extLst>
            </p:cNvPr>
            <p:cNvSpPr txBox="1"/>
            <p:nvPr/>
          </p:nvSpPr>
          <p:spPr>
            <a:xfrm>
              <a:off x="476609" y="458986"/>
              <a:ext cx="1359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figure 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개요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5339CB5-CEEE-22B5-91D3-720EAE13290A}"/>
              </a:ext>
            </a:extLst>
          </p:cNvPr>
          <p:cNvGrpSpPr/>
          <p:nvPr/>
        </p:nvGrpSpPr>
        <p:grpSpPr>
          <a:xfrm>
            <a:off x="543218" y="1090665"/>
            <a:ext cx="6658466" cy="338554"/>
            <a:chOff x="543218" y="792459"/>
            <a:chExt cx="6658466" cy="33855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4F1C22-8474-9F37-DDA0-72B12456EE59}"/>
                </a:ext>
              </a:extLst>
            </p:cNvPr>
            <p:cNvSpPr txBox="1"/>
            <p:nvPr/>
          </p:nvSpPr>
          <p:spPr>
            <a:xfrm>
              <a:off x="713048" y="792459"/>
              <a:ext cx="64886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그려지는 그래프가 </a:t>
              </a:r>
              <a:r>
                <a:rPr lang="en-US" altLang="ko-KR" sz="1600" dirty="0">
                  <a:latin typeface="+mn-ea"/>
                </a:rPr>
                <a:t>figure </a:t>
              </a:r>
              <a:r>
                <a:rPr lang="ko-KR" altLang="en-US" sz="1600" dirty="0">
                  <a:latin typeface="+mn-ea"/>
                </a:rPr>
                <a:t>객체 내에 존재하며</a:t>
              </a:r>
              <a:r>
                <a:rPr lang="en-US" altLang="ko-KR" sz="1600" dirty="0">
                  <a:latin typeface="+mn-ea"/>
                </a:rPr>
                <a:t>, </a:t>
              </a:r>
              <a:r>
                <a:rPr lang="ko-KR" altLang="en-US" sz="1600" dirty="0">
                  <a:latin typeface="+mn-ea"/>
                </a:rPr>
                <a:t>그림을 그리는 종이라고 이해</a:t>
              </a:r>
            </a:p>
          </p:txBody>
        </p:sp>
        <p:pic>
          <p:nvPicPr>
            <p:cNvPr id="12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9135097F-7534-C37B-6124-A84A1D6B9A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C0BCBB8-1E9F-2C02-305B-EE384FB9EB91}"/>
              </a:ext>
            </a:extLst>
          </p:cNvPr>
          <p:cNvGrpSpPr/>
          <p:nvPr/>
        </p:nvGrpSpPr>
        <p:grpSpPr>
          <a:xfrm>
            <a:off x="199113" y="1523595"/>
            <a:ext cx="3953042" cy="381262"/>
            <a:chOff x="202779" y="447056"/>
            <a:chExt cx="3953042" cy="381262"/>
          </a:xfrm>
        </p:grpSpPr>
        <p:pic>
          <p:nvPicPr>
            <p:cNvPr id="43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95E0155E-1087-EBE5-6EA3-66C46B40EA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C6268CF-56E0-BDDB-5A23-844940D6119C}"/>
                </a:ext>
              </a:extLst>
            </p:cNvPr>
            <p:cNvSpPr txBox="1"/>
            <p:nvPr/>
          </p:nvSpPr>
          <p:spPr>
            <a:xfrm>
              <a:off x="476609" y="458986"/>
              <a:ext cx="3679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fig = </a:t>
              </a:r>
              <a:r>
                <a:rPr lang="en-US" altLang="ko-KR" dirty="0" err="1">
                  <a:solidFill>
                    <a:schemeClr val="accent2"/>
                  </a:solidFill>
                  <a:latin typeface="+mj-ea"/>
                  <a:ea typeface="+mj-ea"/>
                </a:rPr>
                <a:t>plt.figure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(</a:t>
              </a:r>
              <a:r>
                <a:rPr lang="en-US" altLang="ko-KR" dirty="0" err="1">
                  <a:solidFill>
                    <a:schemeClr val="accent2"/>
                  </a:solidFill>
                  <a:latin typeface="+mj-ea"/>
                  <a:ea typeface="+mj-ea"/>
                </a:rPr>
                <a:t>figsize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=(10, 6))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65D9E56-7500-9D3B-F5F1-F305BA33BA1E}"/>
              </a:ext>
            </a:extLst>
          </p:cNvPr>
          <p:cNvGrpSpPr/>
          <p:nvPr/>
        </p:nvGrpSpPr>
        <p:grpSpPr>
          <a:xfrm>
            <a:off x="819664" y="2266005"/>
            <a:ext cx="5909258" cy="553998"/>
            <a:chOff x="823330" y="1344996"/>
            <a:chExt cx="5909258" cy="553998"/>
          </a:xfrm>
        </p:grpSpPr>
        <p:pic>
          <p:nvPicPr>
            <p:cNvPr id="46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C6F1F202-8091-E4EB-1FB0-44FA8E4079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3C4356A-D7A1-067F-1456-5D24A6EF620A}"/>
                </a:ext>
              </a:extLst>
            </p:cNvPr>
            <p:cNvSpPr txBox="1"/>
            <p:nvPr/>
          </p:nvSpPr>
          <p:spPr>
            <a:xfrm>
              <a:off x="965055" y="1344996"/>
              <a:ext cx="57675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ko-KR" altLang="en-US" sz="1500" dirty="0"/>
                <a:t>일반적인 </a:t>
              </a:r>
              <a:r>
                <a:rPr lang="en-US" altLang="ko-KR" sz="1500" dirty="0"/>
                <a:t>plot </a:t>
              </a:r>
              <a:r>
                <a:rPr lang="ko-KR" altLang="en-US" sz="1500" dirty="0"/>
                <a:t>명령 등을 실행하면 자동으로 </a:t>
              </a:r>
              <a:r>
                <a:rPr lang="en-US" altLang="ko-KR" sz="1500" dirty="0"/>
                <a:t>figure</a:t>
              </a:r>
              <a:r>
                <a:rPr lang="ko-KR" altLang="en-US" sz="1500" dirty="0"/>
                <a:t>를 생성해 주기 때문에 일반적으로는 </a:t>
              </a:r>
              <a:r>
                <a:rPr lang="en-US" altLang="ko-KR" sz="1500" dirty="0"/>
                <a:t>figure </a:t>
              </a:r>
              <a:r>
                <a:rPr lang="ko-KR" altLang="en-US" sz="1500" dirty="0"/>
                <a:t>명령을 잘 사용하지 않음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6B5E04D-3481-3C7C-0599-2C7CCAB0F1D5}"/>
              </a:ext>
            </a:extLst>
          </p:cNvPr>
          <p:cNvGrpSpPr/>
          <p:nvPr/>
        </p:nvGrpSpPr>
        <p:grpSpPr>
          <a:xfrm>
            <a:off x="539552" y="1914718"/>
            <a:ext cx="5261609" cy="338554"/>
            <a:chOff x="543218" y="792459"/>
            <a:chExt cx="5261609" cy="338554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F616FFD-6C24-3077-B273-D8A4F03A446A}"/>
                </a:ext>
              </a:extLst>
            </p:cNvPr>
            <p:cNvSpPr txBox="1"/>
            <p:nvPr/>
          </p:nvSpPr>
          <p:spPr>
            <a:xfrm>
              <a:off x="713048" y="792459"/>
              <a:ext cx="50917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figure </a:t>
              </a:r>
              <a:r>
                <a:rPr lang="ko-KR" altLang="en-US" sz="1600" dirty="0">
                  <a:latin typeface="+mn-ea"/>
                </a:rPr>
                <a:t>명령을 사용하여 그 반환 값으로 </a:t>
              </a:r>
              <a:r>
                <a:rPr lang="en-US" altLang="ko-KR" sz="1600" dirty="0">
                  <a:latin typeface="+mn-ea"/>
                </a:rPr>
                <a:t>figure </a:t>
              </a:r>
              <a:r>
                <a:rPr lang="ko-KR" altLang="en-US" sz="1600" dirty="0">
                  <a:latin typeface="+mn-ea"/>
                </a:rPr>
                <a:t>객체를 얻음</a:t>
              </a:r>
            </a:p>
          </p:txBody>
        </p:sp>
        <p:pic>
          <p:nvPicPr>
            <p:cNvPr id="50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AB3CB080-32E7-9CEF-1D82-A6BE0FFAF0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14FF975D-F60B-C024-E93C-47719638841C}"/>
              </a:ext>
            </a:extLst>
          </p:cNvPr>
          <p:cNvGrpSpPr/>
          <p:nvPr/>
        </p:nvGrpSpPr>
        <p:grpSpPr>
          <a:xfrm>
            <a:off x="823330" y="3181300"/>
            <a:ext cx="5909258" cy="323165"/>
            <a:chOff x="823330" y="1344996"/>
            <a:chExt cx="5909258" cy="323165"/>
          </a:xfrm>
        </p:grpSpPr>
        <p:pic>
          <p:nvPicPr>
            <p:cNvPr id="52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95321113-DE33-151F-0D2B-29F48CA48C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9D809FD-6CBE-85A6-A969-04AFF6B84F94}"/>
                </a:ext>
              </a:extLst>
            </p:cNvPr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ko-KR" sz="1500" dirty="0" err="1"/>
                <a:t>Jupyter</a:t>
              </a:r>
              <a:r>
                <a:rPr lang="en-US" altLang="ko-KR" sz="1500" dirty="0"/>
                <a:t> </a:t>
              </a:r>
              <a:r>
                <a:rPr lang="ko-KR" altLang="en-US" sz="1500" dirty="0"/>
                <a:t>노트북에서 그림의 크기를 설정할 경우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44BE62F-ED18-250A-6755-569726022258}"/>
              </a:ext>
            </a:extLst>
          </p:cNvPr>
          <p:cNvGrpSpPr/>
          <p:nvPr/>
        </p:nvGrpSpPr>
        <p:grpSpPr>
          <a:xfrm>
            <a:off x="543218" y="2830013"/>
            <a:ext cx="3737794" cy="338554"/>
            <a:chOff x="543218" y="792459"/>
            <a:chExt cx="3737794" cy="33855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CF1742C-0EAF-AF56-DF36-C4020F8B9B17}"/>
                </a:ext>
              </a:extLst>
            </p:cNvPr>
            <p:cNvSpPr txBox="1"/>
            <p:nvPr/>
          </p:nvSpPr>
          <p:spPr>
            <a:xfrm>
              <a:off x="713048" y="792459"/>
              <a:ext cx="35679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figure </a:t>
              </a:r>
              <a:r>
                <a:rPr lang="ko-KR" altLang="en-US" sz="1600" dirty="0">
                  <a:latin typeface="+mn-ea"/>
                </a:rPr>
                <a:t>명령을 명시적으로 사용하는 경우</a:t>
              </a:r>
            </a:p>
          </p:txBody>
        </p:sp>
        <p:pic>
          <p:nvPicPr>
            <p:cNvPr id="56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36837DC2-177B-CC90-8A62-AEF114B348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9D8407E4-A898-9256-7036-86927AAA2A2E}"/>
              </a:ext>
            </a:extLst>
          </p:cNvPr>
          <p:cNvGrpSpPr/>
          <p:nvPr/>
        </p:nvGrpSpPr>
        <p:grpSpPr>
          <a:xfrm>
            <a:off x="817834" y="3865762"/>
            <a:ext cx="5909258" cy="323165"/>
            <a:chOff x="823330" y="1344996"/>
            <a:chExt cx="5909258" cy="323165"/>
          </a:xfrm>
        </p:grpSpPr>
        <p:pic>
          <p:nvPicPr>
            <p:cNvPr id="62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F7DED9DA-374C-CA7D-4899-F8A3F0C6A0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B229EA1-7D28-2251-D0E4-264E291276B2}"/>
                </a:ext>
              </a:extLst>
            </p:cNvPr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ko-KR" altLang="en-US" sz="1500" dirty="0"/>
                <a:t>그림 크기</a:t>
              </a:r>
              <a:r>
                <a:rPr lang="en-US" altLang="ko-KR" sz="1500" dirty="0"/>
                <a:t>: </a:t>
              </a:r>
              <a:r>
                <a:rPr lang="en-US" altLang="ko-KR" sz="1500" dirty="0" err="1"/>
                <a:t>figsize</a:t>
              </a:r>
              <a:r>
                <a:rPr lang="en-US" altLang="ko-KR" sz="1500" dirty="0"/>
                <a:t> </a:t>
              </a:r>
              <a:r>
                <a:rPr lang="ko-KR" altLang="en-US" sz="1500" dirty="0"/>
                <a:t>인수로 설정</a:t>
              </a:r>
              <a:r>
                <a:rPr lang="en-US" altLang="ko-KR" sz="1500" dirty="0"/>
                <a:t>(</a:t>
              </a:r>
              <a:r>
                <a:rPr lang="ko-KR" altLang="en-US" sz="1500" dirty="0"/>
                <a:t>크기와 비율을 지정</a:t>
              </a:r>
              <a:r>
                <a:rPr lang="en-US" altLang="ko-KR" sz="1500" dirty="0"/>
                <a:t>)</a:t>
              </a:r>
            </a:p>
          </p:txBody>
        </p:sp>
      </p:grpSp>
      <p:grpSp>
        <p:nvGrpSpPr>
          <p:cNvPr id="1024" name="그룹 1023">
            <a:extLst>
              <a:ext uri="{FF2B5EF4-FFF2-40B4-BE49-F238E27FC236}">
                <a16:creationId xmlns:a16="http://schemas.microsoft.com/office/drawing/2014/main" id="{FAFD4A32-E10C-1E87-DCE4-CB13C3680FC7}"/>
              </a:ext>
            </a:extLst>
          </p:cNvPr>
          <p:cNvGrpSpPr/>
          <p:nvPr/>
        </p:nvGrpSpPr>
        <p:grpSpPr>
          <a:xfrm>
            <a:off x="537722" y="3514475"/>
            <a:ext cx="1727821" cy="338554"/>
            <a:chOff x="543218" y="792459"/>
            <a:chExt cx="1727821" cy="338554"/>
          </a:xfrm>
        </p:grpSpPr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474C78D0-AD77-6F7B-6191-09196E15F1A7}"/>
                </a:ext>
              </a:extLst>
            </p:cNvPr>
            <p:cNvSpPr txBox="1"/>
            <p:nvPr/>
          </p:nvSpPr>
          <p:spPr>
            <a:xfrm>
              <a:off x="713048" y="792459"/>
              <a:ext cx="1557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>
                  <a:latin typeface="+mn-ea"/>
                </a:rPr>
                <a:t>figsize</a:t>
              </a:r>
              <a:r>
                <a:rPr lang="en-US" altLang="ko-KR" sz="1600" dirty="0">
                  <a:latin typeface="+mn-ea"/>
                </a:rPr>
                <a:t>=(10, 6)</a:t>
              </a:r>
            </a:p>
          </p:txBody>
        </p:sp>
        <p:pic>
          <p:nvPicPr>
            <p:cNvPr id="1026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14DC76DF-6C63-1C7D-6B75-2803EF332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7" name="그룹 1026">
            <a:extLst>
              <a:ext uri="{FF2B5EF4-FFF2-40B4-BE49-F238E27FC236}">
                <a16:creationId xmlns:a16="http://schemas.microsoft.com/office/drawing/2014/main" id="{26ADAF69-97B4-3304-91E8-AB9950533F6B}"/>
              </a:ext>
            </a:extLst>
          </p:cNvPr>
          <p:cNvGrpSpPr/>
          <p:nvPr/>
        </p:nvGrpSpPr>
        <p:grpSpPr>
          <a:xfrm>
            <a:off x="817834" y="4112695"/>
            <a:ext cx="5909258" cy="323165"/>
            <a:chOff x="823330" y="1344996"/>
            <a:chExt cx="5909258" cy="323165"/>
          </a:xfrm>
        </p:grpSpPr>
        <p:pic>
          <p:nvPicPr>
            <p:cNvPr id="1029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F2C8C076-5E3F-B4B6-793B-4A3F718D05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B33F336E-08C5-3495-DA86-80D7694C7165}"/>
                </a:ext>
              </a:extLst>
            </p:cNvPr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ko-KR" altLang="en-US" sz="1500" dirty="0"/>
                <a:t>단위</a:t>
              </a:r>
              <a:r>
                <a:rPr lang="en-US" altLang="ko-KR" sz="1500" dirty="0"/>
                <a:t>: inch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9296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7" y="277857"/>
            <a:ext cx="2209259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figure 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개요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168A3E8-6F06-CAEE-0778-76B6083C6CA2}"/>
              </a:ext>
            </a:extLst>
          </p:cNvPr>
          <p:cNvGrpSpPr/>
          <p:nvPr/>
        </p:nvGrpSpPr>
        <p:grpSpPr>
          <a:xfrm>
            <a:off x="202779" y="699542"/>
            <a:ext cx="1764944" cy="381262"/>
            <a:chOff x="202779" y="447056"/>
            <a:chExt cx="1764944" cy="381262"/>
          </a:xfrm>
        </p:grpSpPr>
        <p:pic>
          <p:nvPicPr>
            <p:cNvPr id="5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6B6A2A38-F483-B59B-6FAD-027A0E8011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F11CEE0-4300-B2A5-C812-FB9622F29667}"/>
                </a:ext>
              </a:extLst>
            </p:cNvPr>
            <p:cNvSpPr txBox="1"/>
            <p:nvPr/>
          </p:nvSpPr>
          <p:spPr>
            <a:xfrm>
              <a:off x="476609" y="458986"/>
              <a:ext cx="1491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w, h = 10, 2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C0BCBB8-1E9F-2C02-305B-EE384FB9EB91}"/>
              </a:ext>
            </a:extLst>
          </p:cNvPr>
          <p:cNvGrpSpPr/>
          <p:nvPr/>
        </p:nvGrpSpPr>
        <p:grpSpPr>
          <a:xfrm>
            <a:off x="202711" y="1159070"/>
            <a:ext cx="3802360" cy="381262"/>
            <a:chOff x="202779" y="447056"/>
            <a:chExt cx="3802360" cy="381262"/>
          </a:xfrm>
        </p:grpSpPr>
        <p:pic>
          <p:nvPicPr>
            <p:cNvPr id="43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95E0155E-1087-EBE5-6EA3-66C46B40EA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C6268CF-56E0-BDDB-5A23-844940D6119C}"/>
                </a:ext>
              </a:extLst>
            </p:cNvPr>
            <p:cNvSpPr txBox="1"/>
            <p:nvPr/>
          </p:nvSpPr>
          <p:spPr>
            <a:xfrm>
              <a:off x="476609" y="458986"/>
              <a:ext cx="35285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f1 = </a:t>
              </a:r>
              <a:r>
                <a:rPr lang="en-US" altLang="ko-KR" dirty="0" err="1">
                  <a:solidFill>
                    <a:schemeClr val="accent2"/>
                  </a:solidFill>
                  <a:latin typeface="+mj-ea"/>
                  <a:ea typeface="+mj-ea"/>
                </a:rPr>
                <a:t>plt.figure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(</a:t>
              </a:r>
              <a:r>
                <a:rPr lang="en-US" altLang="ko-KR" dirty="0" err="1">
                  <a:solidFill>
                    <a:schemeClr val="accent2"/>
                  </a:solidFill>
                  <a:latin typeface="+mj-ea"/>
                  <a:ea typeface="+mj-ea"/>
                </a:rPr>
                <a:t>figsize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=(w, h))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74E4FF1E-BEFE-B1C6-5847-C42DD8BCC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5" y="1634090"/>
            <a:ext cx="5837705" cy="3332479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761194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7" y="277856"/>
            <a:ext cx="1789266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106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show()</a:t>
            </a:r>
            <a:endParaRPr lang="ko-KR" altLang="en-US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168A3E8-6F06-CAEE-0778-76B6083C6CA2}"/>
              </a:ext>
            </a:extLst>
          </p:cNvPr>
          <p:cNvGrpSpPr/>
          <p:nvPr/>
        </p:nvGrpSpPr>
        <p:grpSpPr>
          <a:xfrm>
            <a:off x="202779" y="699542"/>
            <a:ext cx="2901472" cy="381262"/>
            <a:chOff x="202779" y="447056"/>
            <a:chExt cx="2901472" cy="381262"/>
          </a:xfrm>
        </p:grpSpPr>
        <p:pic>
          <p:nvPicPr>
            <p:cNvPr id="5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6B6A2A38-F483-B59B-6FAD-027A0E8011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F11CEE0-4300-B2A5-C812-FB9622F29667}"/>
                </a:ext>
              </a:extLst>
            </p:cNvPr>
            <p:cNvSpPr txBox="1"/>
            <p:nvPr/>
          </p:nvSpPr>
          <p:spPr>
            <a:xfrm>
              <a:off x="476609" y="458986"/>
              <a:ext cx="2627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그림 그리기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(rendering)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5339CB5-CEEE-22B5-91D3-720EAE13290A}"/>
              </a:ext>
            </a:extLst>
          </p:cNvPr>
          <p:cNvGrpSpPr/>
          <p:nvPr/>
        </p:nvGrpSpPr>
        <p:grpSpPr>
          <a:xfrm>
            <a:off x="543218" y="1090665"/>
            <a:ext cx="4430292" cy="338554"/>
            <a:chOff x="543218" y="792459"/>
            <a:chExt cx="4430292" cy="33855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4F1C22-8474-9F37-DDA0-72B12456EE59}"/>
                </a:ext>
              </a:extLst>
            </p:cNvPr>
            <p:cNvSpPr txBox="1"/>
            <p:nvPr/>
          </p:nvSpPr>
          <p:spPr>
            <a:xfrm>
              <a:off x="713048" y="792459"/>
              <a:ext cx="42604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시각화 명령을 실제로 차트로 렌더링</a:t>
              </a:r>
              <a:r>
                <a:rPr lang="en-US" altLang="ko-KR" sz="1600" dirty="0">
                  <a:latin typeface="+mn-ea"/>
                </a:rPr>
                <a:t>(rendering)</a:t>
              </a:r>
            </a:p>
          </p:txBody>
        </p:sp>
        <p:pic>
          <p:nvPicPr>
            <p:cNvPr id="12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9135097F-7534-C37B-6124-A84A1D6B9A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C0BCBB8-1E9F-2C02-305B-EE384FB9EB91}"/>
              </a:ext>
            </a:extLst>
          </p:cNvPr>
          <p:cNvGrpSpPr/>
          <p:nvPr/>
        </p:nvGrpSpPr>
        <p:grpSpPr>
          <a:xfrm>
            <a:off x="202777" y="1842638"/>
            <a:ext cx="1768150" cy="381262"/>
            <a:chOff x="202779" y="447056"/>
            <a:chExt cx="1768150" cy="381262"/>
          </a:xfrm>
        </p:grpSpPr>
        <p:pic>
          <p:nvPicPr>
            <p:cNvPr id="43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95E0155E-1087-EBE5-6EA3-66C46B40EA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C6268CF-56E0-BDDB-5A23-844940D6119C}"/>
                </a:ext>
              </a:extLst>
            </p:cNvPr>
            <p:cNvSpPr txBox="1"/>
            <p:nvPr/>
          </p:nvSpPr>
          <p:spPr>
            <a:xfrm>
              <a:off x="476609" y="458986"/>
              <a:ext cx="1494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주피터 노트북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6B5E04D-3481-3C7C-0599-2C7CCAB0F1D5}"/>
              </a:ext>
            </a:extLst>
          </p:cNvPr>
          <p:cNvGrpSpPr/>
          <p:nvPr/>
        </p:nvGrpSpPr>
        <p:grpSpPr>
          <a:xfrm>
            <a:off x="543216" y="2233761"/>
            <a:ext cx="6156725" cy="338554"/>
            <a:chOff x="543218" y="792459"/>
            <a:chExt cx="6156725" cy="338554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F616FFD-6C24-3077-B273-D8A4F03A446A}"/>
                </a:ext>
              </a:extLst>
            </p:cNvPr>
            <p:cNvSpPr txBox="1"/>
            <p:nvPr/>
          </p:nvSpPr>
          <p:spPr>
            <a:xfrm>
              <a:off x="713048" y="792459"/>
              <a:ext cx="59868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셀 단위로 플롯 명령을 자동 렌더링 해주므로 </a:t>
              </a:r>
              <a:r>
                <a:rPr lang="en-US" altLang="ko-KR" sz="1600" dirty="0">
                  <a:latin typeface="+mn-ea"/>
                </a:rPr>
                <a:t>show() </a:t>
              </a:r>
              <a:r>
                <a:rPr lang="ko-KR" altLang="en-US" sz="1600" dirty="0">
                  <a:latin typeface="+mn-ea"/>
                </a:rPr>
                <a:t>구문이 필요 없음</a:t>
              </a:r>
            </a:p>
          </p:txBody>
        </p:sp>
        <p:pic>
          <p:nvPicPr>
            <p:cNvPr id="50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AB3CB080-32E7-9CEF-1D82-A6BE0FFAF0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14FF975D-F60B-C024-E93C-47719638841C}"/>
              </a:ext>
            </a:extLst>
          </p:cNvPr>
          <p:cNvGrpSpPr/>
          <p:nvPr/>
        </p:nvGrpSpPr>
        <p:grpSpPr>
          <a:xfrm>
            <a:off x="819662" y="2943720"/>
            <a:ext cx="5909258" cy="323165"/>
            <a:chOff x="823330" y="1344996"/>
            <a:chExt cx="5909258" cy="323165"/>
          </a:xfrm>
        </p:grpSpPr>
        <p:pic>
          <p:nvPicPr>
            <p:cNvPr id="52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95321113-DE33-151F-0D2B-29F48CA48C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9D809FD-6CBE-85A6-A969-04AFF6B84F94}"/>
                </a:ext>
              </a:extLst>
            </p:cNvPr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ko-KR" sz="1500" dirty="0"/>
                <a:t>plot() </a:t>
              </a:r>
              <a:r>
                <a:rPr lang="ko-KR" altLang="en-US" sz="1500" dirty="0"/>
                <a:t>등의 이전 구문의 반환 값이 표시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44BE62F-ED18-250A-6755-569726022258}"/>
              </a:ext>
            </a:extLst>
          </p:cNvPr>
          <p:cNvGrpSpPr/>
          <p:nvPr/>
        </p:nvGrpSpPr>
        <p:grpSpPr>
          <a:xfrm>
            <a:off x="539550" y="2592433"/>
            <a:ext cx="3383530" cy="338554"/>
            <a:chOff x="543218" y="792459"/>
            <a:chExt cx="3383530" cy="33855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CF1742C-0EAF-AF56-DF36-C4020F8B9B17}"/>
                </a:ext>
              </a:extLst>
            </p:cNvPr>
            <p:cNvSpPr txBox="1"/>
            <p:nvPr/>
          </p:nvSpPr>
          <p:spPr>
            <a:xfrm>
              <a:off x="713048" y="792459"/>
              <a:ext cx="32137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show() </a:t>
              </a:r>
              <a:r>
                <a:rPr lang="ko-KR" altLang="en-US" sz="1600" dirty="0">
                  <a:latin typeface="+mn-ea"/>
                </a:rPr>
                <a:t>구문이 없다면 </a:t>
              </a:r>
              <a:r>
                <a:rPr lang="en-US" altLang="ko-KR" sz="1600" dirty="0">
                  <a:latin typeface="+mn-ea"/>
                </a:rPr>
                <a:t>(</a:t>
              </a:r>
              <a:r>
                <a:rPr lang="ko-KR" altLang="en-US" sz="1600" dirty="0">
                  <a:latin typeface="+mn-ea"/>
                </a:rPr>
                <a:t>원하지 않은</a:t>
              </a:r>
              <a:r>
                <a:rPr lang="en-US" altLang="ko-KR" sz="1600" dirty="0">
                  <a:latin typeface="+mn-ea"/>
                </a:rPr>
                <a:t>)</a:t>
              </a:r>
            </a:p>
          </p:txBody>
        </p:sp>
        <p:pic>
          <p:nvPicPr>
            <p:cNvPr id="56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36837DC2-177B-CC90-8A62-AEF114B348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9D8407E4-A898-9256-7036-86927AAA2A2E}"/>
              </a:ext>
            </a:extLst>
          </p:cNvPr>
          <p:cNvGrpSpPr/>
          <p:nvPr/>
        </p:nvGrpSpPr>
        <p:grpSpPr>
          <a:xfrm>
            <a:off x="822756" y="4444761"/>
            <a:ext cx="5909258" cy="323165"/>
            <a:chOff x="823330" y="1344996"/>
            <a:chExt cx="5909258" cy="323165"/>
          </a:xfrm>
        </p:grpSpPr>
        <p:pic>
          <p:nvPicPr>
            <p:cNvPr id="62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F7DED9DA-374C-CA7D-4899-F8A3F0C6A0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B229EA1-7D28-2251-D0E4-264E291276B2}"/>
                </a:ext>
              </a:extLst>
            </p:cNvPr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ko-KR" sz="1500" dirty="0"/>
                <a:t>show()</a:t>
              </a:r>
              <a:r>
                <a:rPr lang="ko-KR" altLang="en-US" sz="1500" dirty="0"/>
                <a:t>가 필요</a:t>
              </a:r>
            </a:p>
          </p:txBody>
        </p:sp>
      </p:grpSp>
      <p:grpSp>
        <p:nvGrpSpPr>
          <p:cNvPr id="1024" name="그룹 1023">
            <a:extLst>
              <a:ext uri="{FF2B5EF4-FFF2-40B4-BE49-F238E27FC236}">
                <a16:creationId xmlns:a16="http://schemas.microsoft.com/office/drawing/2014/main" id="{FAFD4A32-E10C-1E87-DCE4-CB13C3680FC7}"/>
              </a:ext>
            </a:extLst>
          </p:cNvPr>
          <p:cNvGrpSpPr/>
          <p:nvPr/>
        </p:nvGrpSpPr>
        <p:grpSpPr>
          <a:xfrm>
            <a:off x="542644" y="4093474"/>
            <a:ext cx="2316572" cy="338554"/>
            <a:chOff x="543218" y="792459"/>
            <a:chExt cx="2316572" cy="338554"/>
          </a:xfrm>
        </p:grpSpPr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474C78D0-AD77-6F7B-6191-09196E15F1A7}"/>
                </a:ext>
              </a:extLst>
            </p:cNvPr>
            <p:cNvSpPr txBox="1"/>
            <p:nvPr/>
          </p:nvSpPr>
          <p:spPr>
            <a:xfrm>
              <a:off x="713048" y="792459"/>
              <a:ext cx="21467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일반 파이썬 인터프리터</a:t>
              </a:r>
            </a:p>
          </p:txBody>
        </p:sp>
        <p:pic>
          <p:nvPicPr>
            <p:cNvPr id="1026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14DC76DF-6C63-1C7D-6B75-2803EF332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7" name="그룹 1026">
            <a:extLst>
              <a:ext uri="{FF2B5EF4-FFF2-40B4-BE49-F238E27FC236}">
                <a16:creationId xmlns:a16="http://schemas.microsoft.com/office/drawing/2014/main" id="{26ADAF69-97B4-3304-91E8-AB9950533F6B}"/>
              </a:ext>
            </a:extLst>
          </p:cNvPr>
          <p:cNvGrpSpPr/>
          <p:nvPr/>
        </p:nvGrpSpPr>
        <p:grpSpPr>
          <a:xfrm>
            <a:off x="822756" y="4691694"/>
            <a:ext cx="5909258" cy="323165"/>
            <a:chOff x="823330" y="1344996"/>
            <a:chExt cx="5909258" cy="323165"/>
          </a:xfrm>
        </p:grpSpPr>
        <p:pic>
          <p:nvPicPr>
            <p:cNvPr id="1029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F2C8C076-5E3F-B4B6-793B-4A3F718D05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B33F336E-08C5-3495-DA86-80D7694C7165}"/>
                </a:ext>
              </a:extLst>
            </p:cNvPr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ko-KR" altLang="en-US" sz="1500" dirty="0"/>
                <a:t>일반적인 코드가 되도록 항상 마지막에 실행 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2843185-81EF-19D9-D0DE-0F3463586AE8}"/>
              </a:ext>
            </a:extLst>
          </p:cNvPr>
          <p:cNvGrpSpPr/>
          <p:nvPr/>
        </p:nvGrpSpPr>
        <p:grpSpPr>
          <a:xfrm>
            <a:off x="541782" y="1392690"/>
            <a:ext cx="4143995" cy="338554"/>
            <a:chOff x="543218" y="792459"/>
            <a:chExt cx="4143995" cy="3385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C55A4B1-62F7-450E-5480-ADC52EB62D7B}"/>
                </a:ext>
              </a:extLst>
            </p:cNvPr>
            <p:cNvSpPr txBox="1"/>
            <p:nvPr/>
          </p:nvSpPr>
          <p:spPr>
            <a:xfrm>
              <a:off x="713048" y="792459"/>
              <a:ext cx="39741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마우스 움직임 등의 이벤트를 기다리라는 지시</a:t>
              </a:r>
            </a:p>
          </p:txBody>
        </p:sp>
        <p:pic>
          <p:nvPicPr>
            <p:cNvPr id="7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B794D9DD-3AF8-9B0A-9117-C57DD3C93D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9FE9853-ED77-8E6A-E7CE-31BC3E70D8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007" y="3020657"/>
            <a:ext cx="3707227" cy="1080543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090555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6" y="277855"/>
            <a:ext cx="2209259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figure 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구조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168A3E8-6F06-CAEE-0778-76B6083C6CA2}"/>
              </a:ext>
            </a:extLst>
          </p:cNvPr>
          <p:cNvGrpSpPr/>
          <p:nvPr/>
        </p:nvGrpSpPr>
        <p:grpSpPr>
          <a:xfrm>
            <a:off x="202779" y="699542"/>
            <a:ext cx="4209523" cy="381262"/>
            <a:chOff x="202779" y="447056"/>
            <a:chExt cx="4209523" cy="381262"/>
          </a:xfrm>
        </p:grpSpPr>
        <p:pic>
          <p:nvPicPr>
            <p:cNvPr id="5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6B6A2A38-F483-B59B-6FAD-027A0E8011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F11CEE0-4300-B2A5-C812-FB9622F29667}"/>
                </a:ext>
              </a:extLst>
            </p:cNvPr>
            <p:cNvSpPr txBox="1"/>
            <p:nvPr/>
          </p:nvSpPr>
          <p:spPr>
            <a:xfrm>
              <a:off x="476609" y="458986"/>
              <a:ext cx="3935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figure: 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그림이 그려지는 캔버스나 종이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5339CB5-CEEE-22B5-91D3-720EAE13290A}"/>
              </a:ext>
            </a:extLst>
          </p:cNvPr>
          <p:cNvGrpSpPr/>
          <p:nvPr/>
        </p:nvGrpSpPr>
        <p:grpSpPr>
          <a:xfrm>
            <a:off x="543218" y="1090665"/>
            <a:ext cx="2968481" cy="338554"/>
            <a:chOff x="543218" y="792459"/>
            <a:chExt cx="2968481" cy="33855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4F1C22-8474-9F37-DDA0-72B12456EE59}"/>
                </a:ext>
              </a:extLst>
            </p:cNvPr>
            <p:cNvSpPr txBox="1"/>
            <p:nvPr/>
          </p:nvSpPr>
          <p:spPr>
            <a:xfrm>
              <a:off x="713048" y="792459"/>
              <a:ext cx="27986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Axes: figure </a:t>
              </a:r>
              <a:r>
                <a:rPr lang="ko-KR" altLang="en-US" sz="1600" dirty="0">
                  <a:latin typeface="+mn-ea"/>
                </a:rPr>
                <a:t>내부의 부분 그림</a:t>
              </a:r>
            </a:p>
          </p:txBody>
        </p:sp>
        <p:pic>
          <p:nvPicPr>
            <p:cNvPr id="12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9135097F-7534-C37B-6124-A84A1D6B9A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2843185-81EF-19D9-D0DE-0F3463586AE8}"/>
              </a:ext>
            </a:extLst>
          </p:cNvPr>
          <p:cNvGrpSpPr/>
          <p:nvPr/>
        </p:nvGrpSpPr>
        <p:grpSpPr>
          <a:xfrm>
            <a:off x="541782" y="1392690"/>
            <a:ext cx="3077998" cy="338554"/>
            <a:chOff x="543218" y="792459"/>
            <a:chExt cx="3077998" cy="3385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C55A4B1-62F7-450E-5480-ADC52EB62D7B}"/>
                </a:ext>
              </a:extLst>
            </p:cNvPr>
            <p:cNvSpPr txBox="1"/>
            <p:nvPr/>
          </p:nvSpPr>
          <p:spPr>
            <a:xfrm>
              <a:off x="713048" y="792459"/>
              <a:ext cx="29081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Axis: </a:t>
              </a:r>
              <a:r>
                <a:rPr lang="ko-KR" altLang="en-US" sz="1600" dirty="0">
                  <a:latin typeface="+mn-ea"/>
                </a:rPr>
                <a:t>가로축이나 세로축 등의 축</a:t>
              </a:r>
            </a:p>
          </p:txBody>
        </p:sp>
        <p:pic>
          <p:nvPicPr>
            <p:cNvPr id="7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B794D9DD-3AF8-9B0A-9117-C57DD3C93D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2" descr="https://datascienceschool.net/upfiles/4e20efe6352e4f4fac65c26cb660f522.png">
            <a:extLst>
              <a:ext uri="{FF2B5EF4-FFF2-40B4-BE49-F238E27FC236}">
                <a16:creationId xmlns:a16="http://schemas.microsoft.com/office/drawing/2014/main" id="{FF2D6D08-481F-CE47-416B-93B2C80C3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16" y="1669981"/>
            <a:ext cx="6057749" cy="3457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195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7" y="277854"/>
            <a:ext cx="2509254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19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figure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와 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axes</a:t>
            </a:r>
            <a:endParaRPr lang="ko-KR" altLang="en-US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168A3E8-6F06-CAEE-0778-76B6083C6CA2}"/>
              </a:ext>
            </a:extLst>
          </p:cNvPr>
          <p:cNvGrpSpPr/>
          <p:nvPr/>
        </p:nvGrpSpPr>
        <p:grpSpPr>
          <a:xfrm>
            <a:off x="202779" y="699542"/>
            <a:ext cx="4206317" cy="381262"/>
            <a:chOff x="202779" y="447056"/>
            <a:chExt cx="4206317" cy="381262"/>
          </a:xfrm>
        </p:grpSpPr>
        <p:pic>
          <p:nvPicPr>
            <p:cNvPr id="5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6B6A2A38-F483-B59B-6FAD-027A0E8011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F11CEE0-4300-B2A5-C812-FB9622F29667}"/>
                </a:ext>
              </a:extLst>
            </p:cNvPr>
            <p:cNvSpPr txBox="1"/>
            <p:nvPr/>
          </p:nvSpPr>
          <p:spPr>
            <a:xfrm>
              <a:off x="476609" y="458986"/>
              <a:ext cx="3932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격자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(grid) 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형태의 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Axes 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객체들을 생성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5339CB5-CEEE-22B5-91D3-720EAE13290A}"/>
              </a:ext>
            </a:extLst>
          </p:cNvPr>
          <p:cNvGrpSpPr/>
          <p:nvPr/>
        </p:nvGrpSpPr>
        <p:grpSpPr>
          <a:xfrm>
            <a:off x="543218" y="1090665"/>
            <a:ext cx="5435502" cy="338554"/>
            <a:chOff x="543218" y="792459"/>
            <a:chExt cx="5435502" cy="33855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4F1C22-8474-9F37-DDA0-72B12456EE59}"/>
                </a:ext>
              </a:extLst>
            </p:cNvPr>
            <p:cNvSpPr txBox="1"/>
            <p:nvPr/>
          </p:nvSpPr>
          <p:spPr>
            <a:xfrm>
              <a:off x="713048" y="792459"/>
              <a:ext cx="52656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figure </a:t>
              </a:r>
              <a:r>
                <a:rPr lang="ko-KR" altLang="en-US" sz="1600" dirty="0">
                  <a:latin typeface="+mn-ea"/>
                </a:rPr>
                <a:t>안에 있는 각각의 부분 그림은 </a:t>
              </a:r>
              <a:r>
                <a:rPr lang="en-US" altLang="ko-KR" sz="1600" dirty="0">
                  <a:latin typeface="+mn-ea"/>
                </a:rPr>
                <a:t>Axes </a:t>
              </a:r>
              <a:r>
                <a:rPr lang="ko-KR" altLang="en-US" sz="1600" dirty="0">
                  <a:latin typeface="+mn-ea"/>
                </a:rPr>
                <a:t>라고 불리는 객체 </a:t>
              </a:r>
            </a:p>
          </p:txBody>
        </p:sp>
        <p:pic>
          <p:nvPicPr>
            <p:cNvPr id="12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9135097F-7534-C37B-6124-A84A1D6B9A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14FF975D-F60B-C024-E93C-47719638841C}"/>
              </a:ext>
            </a:extLst>
          </p:cNvPr>
          <p:cNvGrpSpPr/>
          <p:nvPr/>
        </p:nvGrpSpPr>
        <p:grpSpPr>
          <a:xfrm>
            <a:off x="822756" y="1424365"/>
            <a:ext cx="5909258" cy="323165"/>
            <a:chOff x="823330" y="1344996"/>
            <a:chExt cx="5909258" cy="323165"/>
          </a:xfrm>
        </p:grpSpPr>
        <p:pic>
          <p:nvPicPr>
            <p:cNvPr id="52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95321113-DE33-151F-0D2B-29F48CA48C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9D809FD-6CBE-85A6-A969-04AFF6B84F94}"/>
                </a:ext>
              </a:extLst>
            </p:cNvPr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ko-KR" sz="1500" dirty="0"/>
                <a:t>figure </a:t>
              </a:r>
              <a:r>
                <a:rPr lang="ko-KR" altLang="en-US" sz="1500" dirty="0"/>
                <a:t>내부에 행렬</a:t>
              </a:r>
              <a:r>
                <a:rPr lang="en-US" altLang="ko-KR" sz="1500" dirty="0"/>
                <a:t>(matrix) </a:t>
              </a:r>
              <a:r>
                <a:rPr lang="ko-KR" altLang="en-US" sz="1500" dirty="0"/>
                <a:t>형태의 여러 그림이 있으며 이를 </a:t>
              </a:r>
              <a:r>
                <a:rPr lang="en-US" altLang="ko-KR" sz="1500" dirty="0"/>
                <a:t>axes</a:t>
              </a:r>
              <a:r>
                <a:rPr lang="ko-KR" altLang="en-US" sz="1500" dirty="0"/>
                <a:t>라 함</a:t>
              </a:r>
            </a:p>
          </p:txBody>
        </p:sp>
      </p:grpSp>
      <p:pic>
        <p:nvPicPr>
          <p:cNvPr id="9" name="Picture 2" descr="https://storage.googleapis.com/skytowner_public/images/uG4nzrYfQ9KDk2M87YDI/matplotlib_figure_axes_axis%20(4).png">
            <a:extLst>
              <a:ext uri="{FF2B5EF4-FFF2-40B4-BE49-F238E27FC236}">
                <a16:creationId xmlns:a16="http://schemas.microsoft.com/office/drawing/2014/main" id="{25978181-B567-D6C0-CB97-3C0DBAF34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059" y="1810058"/>
            <a:ext cx="5699955" cy="2906715"/>
          </a:xfrm>
          <a:prstGeom prst="rect">
            <a:avLst/>
          </a:prstGeom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845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5" y="277853"/>
            <a:ext cx="3109246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248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figure</a:t>
            </a:r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의 다양한 요소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storage.googleapis.com/skytowner_public/images/uG4nzrYfQ9KDk2M87YDI/Anatomy_1.png">
            <a:extLst>
              <a:ext uri="{FF2B5EF4-FFF2-40B4-BE49-F238E27FC236}">
                <a16:creationId xmlns:a16="http://schemas.microsoft.com/office/drawing/2014/main" id="{F0F952CC-F2A9-965F-C900-556039B38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78" y="892176"/>
            <a:ext cx="4304415" cy="398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037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나사렛">
      <a:dk1>
        <a:sysClr val="windowText" lastClr="000000"/>
      </a:dk1>
      <a:lt1>
        <a:sysClr val="window" lastClr="FFFFFF"/>
      </a:lt1>
      <a:dk2>
        <a:srgbClr val="081940"/>
      </a:dk2>
      <a:lt2>
        <a:srgbClr val="B2B2B2"/>
      </a:lt2>
      <a:accent1>
        <a:srgbClr val="3E94EC"/>
      </a:accent1>
      <a:accent2>
        <a:srgbClr val="334587"/>
      </a:accent2>
      <a:accent3>
        <a:srgbClr val="45C3FB"/>
      </a:accent3>
      <a:accent4>
        <a:srgbClr val="396CA5"/>
      </a:accent4>
      <a:accent5>
        <a:srgbClr val="5B9BD5"/>
      </a:accent5>
      <a:accent6>
        <a:srgbClr val="FFD500"/>
      </a:accent6>
      <a:hlink>
        <a:srgbClr val="0563C1"/>
      </a:hlink>
      <a:folHlink>
        <a:srgbClr val="954F72"/>
      </a:folHlink>
    </a:clrScheme>
    <a:fontScheme name="Tmon몬소리">
      <a:majorFont>
        <a:latin typeface="Tmon몬소리 Black"/>
        <a:ea typeface="Tmon몬소리 Black"/>
        <a:cs typeface=""/>
      </a:majorFont>
      <a:minorFont>
        <a:latin typeface="나눔스퀘어 Bold"/>
        <a:ea typeface="나눔스퀘어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1550</TotalTime>
  <Words>1006</Words>
  <Application>Microsoft Office PowerPoint</Application>
  <PresentationFormat>화면 슬라이드 쇼(16:9)</PresentationFormat>
  <Paragraphs>134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Rix열정도</vt:lpstr>
      <vt:lpstr>Tmon몬소리 Black</vt:lpstr>
      <vt:lpstr>나눔스퀘어 ExtraBold</vt:lpstr>
      <vt:lpstr>나눔스퀘어 Bold</vt:lpstr>
      <vt:lpstr>Consolas</vt:lpstr>
      <vt:lpstr>Arial</vt:lpstr>
      <vt:lpstr>LAB디지털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casiopea09@naver.com</dc:creator>
  <cp:lastModifiedBy>김보배</cp:lastModifiedBy>
  <cp:revision>72</cp:revision>
  <dcterms:created xsi:type="dcterms:W3CDTF">2023-02-01T00:42:40Z</dcterms:created>
  <dcterms:modified xsi:type="dcterms:W3CDTF">2024-08-28T02:11:18Z</dcterms:modified>
</cp:coreProperties>
</file>